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6" r:id="rId10"/>
    <p:sldId id="267" r:id="rId11"/>
    <p:sldId id="268" r:id="rId12"/>
    <p:sldId id="269" r:id="rId13"/>
    <p:sldId id="272" r:id="rId14"/>
    <p:sldId id="273" r:id="rId15"/>
    <p:sldId id="274" r:id="rId16"/>
    <p:sldId id="275" r:id="rId17"/>
    <p:sldId id="276" r:id="rId18"/>
    <p:sldId id="277" r:id="rId19"/>
    <p:sldId id="278" r:id="rId20"/>
    <p:sldId id="279" r:id="rId21"/>
    <p:sldId id="300" r:id="rId22"/>
    <p:sldId id="290" r:id="rId23"/>
    <p:sldId id="291" r:id="rId24"/>
    <p:sldId id="292" r:id="rId25"/>
    <p:sldId id="293" r:id="rId26"/>
    <p:sldId id="294" r:id="rId27"/>
    <p:sldId id="295" r:id="rId28"/>
    <p:sldId id="281" r:id="rId29"/>
    <p:sldId id="282" r:id="rId30"/>
    <p:sldId id="283" r:id="rId31"/>
    <p:sldId id="284" r:id="rId32"/>
    <p:sldId id="289" r:id="rId33"/>
    <p:sldId id="285" r:id="rId34"/>
    <p:sldId id="286" r:id="rId35"/>
    <p:sldId id="287" r:id="rId36"/>
    <p:sldId id="296" r:id="rId37"/>
    <p:sldId id="297" r:id="rId38"/>
    <p:sldId id="298" r:id="rId39"/>
    <p:sldId id="299" r:id="rId40"/>
    <p:sldId id="28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6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BABF4-C227-4290-B60E-DBFB850A634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19CEF0-C787-4248-82E8-42433A6E89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D8B0477-33F4-410E-B468-F4CC4B2DB107}"/>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5" name="页脚占位符 4">
            <a:extLst>
              <a:ext uri="{FF2B5EF4-FFF2-40B4-BE49-F238E27FC236}">
                <a16:creationId xmlns:a16="http://schemas.microsoft.com/office/drawing/2014/main" id="{EF2AE658-6C55-4ECF-9033-4E420004AF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7B489A-21EC-441E-8324-50D0AB01AF0E}"/>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1965231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12E40-A61B-48C9-922C-FC504355656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397652C-579B-4F3D-BC42-FA2DAB0EFE0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0A0448-155E-4498-9978-0580B287E482}"/>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5" name="页脚占位符 4">
            <a:extLst>
              <a:ext uri="{FF2B5EF4-FFF2-40B4-BE49-F238E27FC236}">
                <a16:creationId xmlns:a16="http://schemas.microsoft.com/office/drawing/2014/main" id="{621759CA-152E-4D38-BCD7-FB158D1B67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9B7B8F-806C-4123-8DD9-2FF810565C08}"/>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350069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633688-3C90-4A56-BC74-59BDA2794F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75462C-9229-4F86-9CEF-0E1F72AC730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8B790E-2099-4A1F-A5D5-189108FBE691}"/>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5" name="页脚占位符 4">
            <a:extLst>
              <a:ext uri="{FF2B5EF4-FFF2-40B4-BE49-F238E27FC236}">
                <a16:creationId xmlns:a16="http://schemas.microsoft.com/office/drawing/2014/main" id="{C183484A-667F-4A04-B026-B1A4359FE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173321-A20F-47C2-871B-2C32C2D1CBA2}"/>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300866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365D1-AB1D-4389-BEB3-AD43E82DE45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53DF4C-B090-49CC-9755-87C2C20A6FB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2D8D6C-49A1-4E16-9D2E-AB6C0354FFEE}"/>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5" name="页脚占位符 4">
            <a:extLst>
              <a:ext uri="{FF2B5EF4-FFF2-40B4-BE49-F238E27FC236}">
                <a16:creationId xmlns:a16="http://schemas.microsoft.com/office/drawing/2014/main" id="{0DBD0A07-75E4-4E62-9583-C3DFE3E6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7ECAB2-D4AE-4DA3-8689-7FC9D4B59D23}"/>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82219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38705-F726-412D-B629-3D77543AD41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4203EE-834D-4BFE-993C-54F49A882F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6877C03-CB64-414D-835B-3112DC0792B3}"/>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5" name="页脚占位符 4">
            <a:extLst>
              <a:ext uri="{FF2B5EF4-FFF2-40B4-BE49-F238E27FC236}">
                <a16:creationId xmlns:a16="http://schemas.microsoft.com/office/drawing/2014/main" id="{C168C6A4-574B-4416-A43B-5E8AA39C4B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C4511-4CE4-4FD0-A0BA-49B789718D26}"/>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3263451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15FE9-C263-485A-A38E-2EE293E9C1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DD6105-8FEF-4ACC-B8EC-DC76F622DE4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2751BFD-C4FD-40E8-ACD6-4762D5FE549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C343B65-0825-474D-85B8-065E4BA71092}"/>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6" name="页脚占位符 5">
            <a:extLst>
              <a:ext uri="{FF2B5EF4-FFF2-40B4-BE49-F238E27FC236}">
                <a16:creationId xmlns:a16="http://schemas.microsoft.com/office/drawing/2014/main" id="{A78B6694-7FAC-4458-BB73-3A8045E616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5EB612-495E-4023-A8B6-43FEC1FEB970}"/>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648367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DFCAE-C82B-42DB-B140-9FCF30ED0F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6E009E-0AEC-4C94-A062-82F3FC9E0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481407-DD51-4247-B1E5-4FD48DB5DCF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30847F5-C05A-4DA0-B707-9F22CB904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65D98DA-221D-4C32-88BD-7436A065DC8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46CC2D3-E9CD-4956-A3D0-73D60830E5BE}"/>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8" name="页脚占位符 7">
            <a:extLst>
              <a:ext uri="{FF2B5EF4-FFF2-40B4-BE49-F238E27FC236}">
                <a16:creationId xmlns:a16="http://schemas.microsoft.com/office/drawing/2014/main" id="{7E811FFF-F50D-4AF0-A88A-0366773694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2DB6813-539E-4793-B10F-70CF42111B73}"/>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5025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32F64-1B1C-4C47-80A5-3DA2A669BE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7C5E8C0-661F-4185-9D8D-C766787BD4DA}"/>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4" name="页脚占位符 3">
            <a:extLst>
              <a:ext uri="{FF2B5EF4-FFF2-40B4-BE49-F238E27FC236}">
                <a16:creationId xmlns:a16="http://schemas.microsoft.com/office/drawing/2014/main" id="{98E9249E-1A4E-4476-A168-972F35BA5C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492AFC-A0BA-4541-8AE2-1ECF0D3297D9}"/>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3819789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0BA1D3-BC13-428B-B639-28DE3D4B54C1}"/>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3" name="页脚占位符 2">
            <a:extLst>
              <a:ext uri="{FF2B5EF4-FFF2-40B4-BE49-F238E27FC236}">
                <a16:creationId xmlns:a16="http://schemas.microsoft.com/office/drawing/2014/main" id="{8F3456CF-6E78-4D7B-9995-CA3C77AD66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111B75-8ADC-4BF1-994B-EDFB89B02C53}"/>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188851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5473C-BDD9-4E94-A97C-47BF67455D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E0A669-3AA3-4D97-A0E6-8F55A8BB5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5FEEC2F-0571-4D13-9D5E-EB8AD767A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CE3B428-CAEF-48AA-8DE8-D89BD4DA88DB}"/>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6" name="页脚占位符 5">
            <a:extLst>
              <a:ext uri="{FF2B5EF4-FFF2-40B4-BE49-F238E27FC236}">
                <a16:creationId xmlns:a16="http://schemas.microsoft.com/office/drawing/2014/main" id="{6C8472F2-2E28-4585-9BA3-83111107B3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A11CE7-0102-48FE-A4DA-4F68F7CBEBDA}"/>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3220409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06B19-97CC-428E-B017-7F09C60D06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4E3C24-C829-4F87-9BD3-1F0BB48577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45FBBC-C308-4ECE-B30A-30B85ED63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93D4D8F-8BC4-4F16-B918-0B0FA2B59805}"/>
              </a:ext>
            </a:extLst>
          </p:cNvPr>
          <p:cNvSpPr>
            <a:spLocks noGrp="1"/>
          </p:cNvSpPr>
          <p:nvPr>
            <p:ph type="dt" sz="half" idx="10"/>
          </p:nvPr>
        </p:nvSpPr>
        <p:spPr/>
        <p:txBody>
          <a:bodyPr/>
          <a:lstStyle/>
          <a:p>
            <a:fld id="{063E33BF-80F8-4B6E-AD3A-D9FA41C0E6C2}" type="datetimeFigureOut">
              <a:rPr lang="zh-CN" altLang="en-US" smtClean="0"/>
              <a:t>2018/7/23</a:t>
            </a:fld>
            <a:endParaRPr lang="zh-CN" altLang="en-US"/>
          </a:p>
        </p:txBody>
      </p:sp>
      <p:sp>
        <p:nvSpPr>
          <p:cNvPr id="6" name="页脚占位符 5">
            <a:extLst>
              <a:ext uri="{FF2B5EF4-FFF2-40B4-BE49-F238E27FC236}">
                <a16:creationId xmlns:a16="http://schemas.microsoft.com/office/drawing/2014/main" id="{94E6BD18-A4A4-4F07-90D3-98A0976DA5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590753-4762-447E-B569-C7614D66437E}"/>
              </a:ext>
            </a:extLst>
          </p:cNvPr>
          <p:cNvSpPr>
            <a:spLocks noGrp="1"/>
          </p:cNvSpPr>
          <p:nvPr>
            <p:ph type="sldNum" sz="quarter" idx="12"/>
          </p:nvPr>
        </p:nvSpPr>
        <p:spPr/>
        <p:txBody>
          <a:body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152439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265EB6-392C-42D5-BCDE-5CD5A7600F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856CBB3-7C89-4F47-9CA6-5D84C1D990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DDEEFC-A154-48AA-B0E1-66D736BD5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E33BF-80F8-4B6E-AD3A-D9FA41C0E6C2}" type="datetimeFigureOut">
              <a:rPr lang="zh-CN" altLang="en-US" smtClean="0"/>
              <a:t>2018/7/23</a:t>
            </a:fld>
            <a:endParaRPr lang="zh-CN" altLang="en-US"/>
          </a:p>
        </p:txBody>
      </p:sp>
      <p:sp>
        <p:nvSpPr>
          <p:cNvPr id="5" name="页脚占位符 4">
            <a:extLst>
              <a:ext uri="{FF2B5EF4-FFF2-40B4-BE49-F238E27FC236}">
                <a16:creationId xmlns:a16="http://schemas.microsoft.com/office/drawing/2014/main" id="{43A46BDE-EEA8-48FB-887F-1AE1E086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06C644-0ABC-4DF7-89E7-906CFE9090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B5F06-AFFA-4C25-A79E-32169C226F27}" type="slidenum">
              <a:rPr lang="zh-CN" altLang="en-US" smtClean="0"/>
              <a:t>‹#›</a:t>
            </a:fld>
            <a:endParaRPr lang="zh-CN" altLang="en-US"/>
          </a:p>
        </p:txBody>
      </p:sp>
    </p:spTree>
    <p:extLst>
      <p:ext uri="{BB962C8B-B14F-4D97-AF65-F5344CB8AC3E}">
        <p14:creationId xmlns:p14="http://schemas.microsoft.com/office/powerpoint/2010/main" val="1600435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s.stanford.edu/people/karpathy/reinforcejs/gridworld_dp.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91126-3292-40BB-9421-02A44902CC20}"/>
              </a:ext>
            </a:extLst>
          </p:cNvPr>
          <p:cNvSpPr>
            <a:spLocks noGrp="1"/>
          </p:cNvSpPr>
          <p:nvPr>
            <p:ph type="ctrTitle"/>
          </p:nvPr>
        </p:nvSpPr>
        <p:spPr/>
        <p:txBody>
          <a:bodyPr/>
          <a:lstStyle/>
          <a:p>
            <a:r>
              <a:rPr lang="zh-CN" altLang="en-US" dirty="0"/>
              <a:t>强化学习</a:t>
            </a:r>
            <a:r>
              <a:rPr lang="en-US" altLang="zh-CN" dirty="0"/>
              <a:t>-</a:t>
            </a:r>
            <a:r>
              <a:rPr lang="zh-CN" altLang="en-US" dirty="0"/>
              <a:t>续</a:t>
            </a:r>
          </a:p>
        </p:txBody>
      </p:sp>
      <p:sp>
        <p:nvSpPr>
          <p:cNvPr id="3" name="副标题 2">
            <a:extLst>
              <a:ext uri="{FF2B5EF4-FFF2-40B4-BE49-F238E27FC236}">
                <a16:creationId xmlns:a16="http://schemas.microsoft.com/office/drawing/2014/main" id="{1BA707D5-032E-4775-A454-F9B213535773}"/>
              </a:ext>
            </a:extLst>
          </p:cNvPr>
          <p:cNvSpPr>
            <a:spLocks noGrp="1"/>
          </p:cNvSpPr>
          <p:nvPr>
            <p:ph type="subTitle" idx="1"/>
          </p:nvPr>
        </p:nvSpPr>
        <p:spPr/>
        <p:txBody>
          <a:bodyPr/>
          <a:lstStyle/>
          <a:p>
            <a:r>
              <a:rPr lang="en-US" altLang="zh-CN" dirty="0"/>
              <a:t>                                                          ——</a:t>
            </a:r>
            <a:r>
              <a:rPr lang="zh-CN" altLang="en-US" dirty="0"/>
              <a:t>刘浩宁  </a:t>
            </a:r>
            <a:r>
              <a:rPr lang="en-US" altLang="zh-CN" dirty="0" err="1"/>
              <a:t>HKPolyU</a:t>
            </a:r>
            <a:endParaRPr lang="en-US" altLang="zh-CN" dirty="0"/>
          </a:p>
          <a:p>
            <a:r>
              <a:rPr lang="en-US" altLang="zh-CN" dirty="0"/>
              <a:t>                                                        2018.07.14</a:t>
            </a:r>
          </a:p>
          <a:p>
            <a:endParaRPr lang="en-US" altLang="zh-CN" dirty="0"/>
          </a:p>
        </p:txBody>
      </p:sp>
    </p:spTree>
    <p:extLst>
      <p:ext uri="{BB962C8B-B14F-4D97-AF65-F5344CB8AC3E}">
        <p14:creationId xmlns:p14="http://schemas.microsoft.com/office/powerpoint/2010/main" val="214573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457EE-7B77-4E87-9F0E-5526EC1D7352}"/>
              </a:ext>
            </a:extLst>
          </p:cNvPr>
          <p:cNvSpPr>
            <a:spLocks noGrp="1"/>
          </p:cNvSpPr>
          <p:nvPr>
            <p:ph type="title"/>
          </p:nvPr>
        </p:nvSpPr>
        <p:spPr>
          <a:xfrm>
            <a:off x="838200" y="197977"/>
            <a:ext cx="10515600" cy="1325563"/>
          </a:xfrm>
        </p:spPr>
        <p:txBody>
          <a:bodyPr>
            <a:normAutofit fontScale="90000"/>
          </a:bodyPr>
          <a:lstStyle/>
          <a:p>
            <a:r>
              <a:rPr lang="zh-CN" altLang="en-US" sz="4000" dirty="0">
                <a:latin typeface="+mn-ea"/>
              </a:rPr>
              <a:t>蒙特卡罗策略评估</a:t>
            </a:r>
            <a:br>
              <a:rPr lang="en-US" altLang="zh-CN" sz="4000" dirty="0">
                <a:latin typeface="+mn-ea"/>
              </a:rPr>
            </a:br>
            <a:r>
              <a:rPr lang="en-US" altLang="zh-CN" sz="4000" dirty="0">
                <a:latin typeface="+mn-ea"/>
              </a:rPr>
              <a:t>                      </a:t>
            </a:r>
            <a:r>
              <a:rPr lang="en-US" altLang="zh-CN" sz="3100" dirty="0">
                <a:latin typeface="+mn-ea"/>
              </a:rPr>
              <a:t>——</a:t>
            </a:r>
            <a:r>
              <a:rPr lang="zh-CN" altLang="en-US" sz="3100" dirty="0">
                <a:latin typeface="+mn-ea"/>
              </a:rPr>
              <a:t>递增蒙特卡罗更新</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97ED6-F0EF-4709-9191-97107D32BCD1}"/>
                  </a:ext>
                </a:extLst>
              </p:cNvPr>
              <p:cNvSpPr>
                <a:spLocks noGrp="1"/>
              </p:cNvSpPr>
              <p:nvPr>
                <p:ph idx="1"/>
              </p:nvPr>
            </p:nvSpPr>
            <p:spPr>
              <a:xfrm>
                <a:off x="838200" y="1150375"/>
                <a:ext cx="10515600" cy="5869857"/>
              </a:xfrm>
            </p:spPr>
            <p:txBody>
              <a:bodyPr>
                <a:normAutofit fontScale="85000" lnSpcReduction="10000"/>
              </a:bodyPr>
              <a:lstStyle/>
              <a:p>
                <a:r>
                  <a:rPr lang="zh-CN" altLang="en-US" dirty="0"/>
                  <a:t>每试验一次后更新值函数</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t>（结束一次试验后才能更新对应试验必须可以结束条件，我们才能得到累积后反馈）</a:t>
                </a:r>
                <a:endParaRPr lang="en-US" altLang="zh-CN" dirty="0"/>
              </a:p>
              <a:p>
                <a:r>
                  <a:rPr lang="zh-CN" altLang="en-US" dirty="0"/>
                  <a:t>对于试验中每个有</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i="1">
                            <a:latin typeface="Cambria Math" panose="02040503050406030204" pitchFamily="18" charset="0"/>
                          </a:rPr>
                          <m:t>𝑡</m:t>
                        </m:r>
                      </m:sub>
                    </m:sSub>
                  </m:oMath>
                </a14:m>
                <a:r>
                  <a:rPr lang="zh-CN" altLang="en-US" dirty="0"/>
                  <a:t>回报的状态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oMath>
                </a14:m>
                <a:r>
                  <a:rPr lang="zh-CN" altLang="en-US" dirty="0"/>
                  <a:t>（每访为例）</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𝑡</m:t>
                              </m:r>
                            </m:sub>
                          </m:sSub>
                        </m:e>
                      </m:d>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𝑁</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b="0" i="1" smtClean="0">
                          <a:latin typeface="Cambria Math" panose="02040503050406030204" pitchFamily="18" charset="0"/>
                        </a:rPr>
                        <m:t>+1</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i="1">
                              <a:latin typeface="Cambria Math" panose="02040503050406030204" pitchFamily="18" charset="0"/>
                            </a:rPr>
                            <m:t>𝑁</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den>
                      </m:f>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b="0" i="1" smtClean="0">
                          <a:latin typeface="Cambria Math" panose="02040503050406030204" pitchFamily="18" charset="0"/>
                        </a:rPr>
                        <m:t>)</m:t>
                      </m:r>
                    </m:oMath>
                  </m:oMathPara>
                </a14:m>
                <a:endParaRPr lang="en-US" altLang="zh-CN" sz="2400" dirty="0"/>
              </a:p>
              <a:p>
                <a:r>
                  <a:rPr lang="zh-CN" altLang="en-US" dirty="0"/>
                  <a:t>在一些动态的问题上，可以用固定步长</a:t>
                </a:r>
                <a14:m>
                  <m:oMath xmlns:m="http://schemas.openxmlformats.org/officeDocument/2006/math">
                    <m:r>
                      <a:rPr lang="zh-CN" altLang="en-US" i="1">
                        <a:latin typeface="Cambria Math" panose="02040503050406030204" pitchFamily="18" charset="0"/>
                      </a:rPr>
                      <m:t>𝛼</m:t>
                    </m:r>
                  </m:oMath>
                </a14:m>
                <a:r>
                  <a:rPr lang="zh-CN" altLang="en-US" dirty="0"/>
                  <a:t>来取代</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e>
                        </m:d>
                      </m:den>
                    </m:f>
                    <m:r>
                      <a:rPr lang="en-US" altLang="zh-CN" i="1">
                        <a:latin typeface="Cambria Math" panose="02040503050406030204" pitchFamily="18" charset="0"/>
                      </a:rPr>
                      <m:t> </m:t>
                    </m:r>
                  </m:oMath>
                </a14:m>
                <a:r>
                  <a:rPr lang="zh-CN" altLang="en-US" dirty="0"/>
                  <a:t>，让整个估计值往偏差项的方向以恒定步长移动一点点。</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rPr>
                        <m:t>+ </m:t>
                      </m:r>
                      <m:r>
                        <a:rPr lang="zh-CN" altLang="en-US" sz="2400" i="1" smtClean="0">
                          <a:latin typeface="Cambria Math" panose="02040503050406030204" pitchFamily="18" charset="0"/>
                        </a:rPr>
                        <m:t>𝛼</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rPr>
                        <m:t>)</m:t>
                      </m:r>
                    </m:oMath>
                  </m:oMathPara>
                </a14:m>
                <a:endParaRPr lang="en-US" altLang="zh-CN" sz="2400" dirty="0"/>
              </a:p>
              <a:p>
                <a:pPr>
                  <a:buFont typeface="Wingdings" panose="05000000000000000000" pitchFamily="2" charset="2"/>
                  <a:buChar char="ü"/>
                </a:pPr>
                <a:r>
                  <a:rPr lang="zh-CN" altLang="en-US" sz="1600" dirty="0"/>
                  <a:t>为什么要使用固定步长</a:t>
                </a:r>
                <a:endParaRPr lang="en-US" altLang="zh-CN" sz="1600" dirty="0"/>
              </a:p>
              <a:p>
                <a:pPr marL="0" indent="0">
                  <a:buNone/>
                </a:pPr>
                <a:r>
                  <a:rPr lang="zh-CN" altLang="en-US" sz="1600" dirty="0"/>
                  <a:t>首先因为</a:t>
                </a:r>
                <a14:m>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𝑁</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den>
                    </m:f>
                    <m:r>
                      <a:rPr lang="zh-CN" altLang="en-US" sz="1600" i="1">
                        <a:latin typeface="Cambria Math" panose="02040503050406030204" pitchFamily="18" charset="0"/>
                      </a:rPr>
                      <m:t>会</m:t>
                    </m:r>
                  </m:oMath>
                </a14:m>
                <a:r>
                  <a:rPr lang="zh-CN" altLang="en-US" sz="1600" dirty="0"/>
                  <a:t>随着试验而进行动态变化，我们使用</a:t>
                </a:r>
                <a14:m>
                  <m:oMath xmlns:m="http://schemas.openxmlformats.org/officeDocument/2006/math">
                    <m:r>
                      <a:rPr lang="en-US" altLang="zh-CN" sz="1600" i="1">
                        <a:latin typeface="Cambria Math" panose="02040503050406030204" pitchFamily="18" charset="0"/>
                      </a:rPr>
                      <m:t>𝑉</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rPr>
                      <m:t>𝑉</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 </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𝑁</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den>
                    </m:f>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𝐺</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r>
                      <a:rPr lang="en-US" altLang="zh-CN" sz="1600" i="1">
                        <a:latin typeface="Cambria Math" panose="02040503050406030204" pitchFamily="18" charset="0"/>
                      </a:rPr>
                      <m:t>𝑉</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m:t>
                    </m:r>
                  </m:oMath>
                </a14:m>
                <a:r>
                  <a:rPr lang="zh-CN" altLang="en-US" sz="1600" dirty="0"/>
                  <a:t>即是求出最稳定，最真的最新平均值，但是我们需要存储动态变化的</a:t>
                </a:r>
                <a14:m>
                  <m:oMath xmlns:m="http://schemas.openxmlformats.org/officeDocument/2006/math">
                    <m:r>
                      <a:rPr lang="en-US" altLang="zh-CN" sz="1600" i="1">
                        <a:latin typeface="Cambria Math" panose="02040503050406030204" pitchFamily="18" charset="0"/>
                      </a:rPr>
                      <m:t>𝑁</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oMath>
                </a14:m>
                <a:r>
                  <a:rPr lang="zh-CN" altLang="en-US" sz="1600" dirty="0"/>
                  <a:t>，这代表了我们既要不停进行加法计算，还要对</a:t>
                </a:r>
                <a14:m>
                  <m:oMath xmlns:m="http://schemas.openxmlformats.org/officeDocument/2006/math">
                    <m:r>
                      <a:rPr lang="en-US" altLang="zh-CN" sz="1600" i="1">
                        <a:latin typeface="Cambria Math" panose="02040503050406030204" pitchFamily="18" charset="0"/>
                      </a:rPr>
                      <m:t>𝑁</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 </m:t>
                    </m:r>
                  </m:oMath>
                </a14:m>
                <a:r>
                  <a:rPr lang="zh-CN" altLang="en-US" sz="1600" dirty="0"/>
                  <a:t>进行存储，在更新值函数时需要除法计算</a:t>
                </a:r>
                <a14:m>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𝑁</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i="1">
                                    <a:latin typeface="Cambria Math" panose="02040503050406030204" pitchFamily="18" charset="0"/>
                                  </a:rPr>
                                  <m:t>𝑡</m:t>
                                </m:r>
                              </m:sub>
                            </m:sSub>
                          </m:e>
                        </m:d>
                      </m:den>
                    </m:f>
                  </m:oMath>
                </a14:m>
                <a:r>
                  <a:rPr lang="zh-CN" altLang="en-US" sz="1600" dirty="0"/>
                  <a:t>，极大浪费了计算资源。但是使用固定步长之后，我们节省了这些步骤，可以极大节省计算资源，提高效率。</a:t>
                </a:r>
                <a:endParaRPr lang="en-US" altLang="zh-CN" sz="1600" dirty="0"/>
              </a:p>
              <a:p>
                <a:pPr>
                  <a:buFont typeface="Wingdings" panose="05000000000000000000" pitchFamily="2" charset="2"/>
                  <a:buChar char="ü"/>
                </a:pPr>
                <a:r>
                  <a:rPr lang="zh-CN" altLang="en-US" sz="1600" dirty="0"/>
                  <a:t>为什么可以使用固定步长</a:t>
                </a:r>
                <a:endParaRPr lang="en-US" altLang="zh-CN" sz="1600" dirty="0"/>
              </a:p>
              <a:p>
                <a:pPr marL="0" indent="0">
                  <a:buNone/>
                </a:pPr>
                <a:r>
                  <a:rPr lang="en-US" altLang="zh-CN" sz="1600" dirty="0"/>
                  <a:t>Incremental Mean</a:t>
                </a:r>
                <a:r>
                  <a:rPr lang="zh-CN" altLang="en-US" sz="1600" dirty="0"/>
                  <a:t>式子数学定义告诉我们，我们是在朝着错误项的方向在更新平均值，使用固定步长以恒定步长往真平均值方向移动一点点。固定步长实现慢慢去朝着错误项移动。另外环境是随机的，在此非稳定的环境设置中，因为机器同人一样，想要忘掉很久之前的事情，不然会拖慢整个计算的步伐，所以机器没有必要进行真平均值的计算，固定步长可以忽略一些过去的历史，而我们关注的就是最新的反馈，然后根据最新的反馈得到错误项，让平均值朝着错误项去移动即可，而没有必要去得到过度正确的平均值。</a:t>
                </a:r>
                <a:endParaRPr lang="en-US" altLang="zh-CN" sz="1600" dirty="0"/>
              </a:p>
              <a:p>
                <a:endParaRPr lang="en-US" altLang="zh-CN" sz="2400" dirty="0"/>
              </a:p>
              <a:p>
                <a:endParaRPr lang="zh-CN" altLang="en-US" dirty="0"/>
              </a:p>
            </p:txBody>
          </p:sp>
        </mc:Choice>
        <mc:Fallback xmlns="">
          <p:sp>
            <p:nvSpPr>
              <p:cNvPr id="3" name="内容占位符 2">
                <a:extLst>
                  <a:ext uri="{FF2B5EF4-FFF2-40B4-BE49-F238E27FC236}">
                    <a16:creationId xmlns:a16="http://schemas.microsoft.com/office/drawing/2014/main" id="{3DC97ED6-F0EF-4709-9191-97107D32BCD1}"/>
                  </a:ext>
                </a:extLst>
              </p:cNvPr>
              <p:cNvSpPr>
                <a:spLocks noGrp="1" noRot="1" noChangeAspect="1" noMove="1" noResize="1" noEditPoints="1" noAdjustHandles="1" noChangeArrowheads="1" noChangeShapeType="1" noTextEdit="1"/>
              </p:cNvSpPr>
              <p:nvPr>
                <p:ph idx="1"/>
              </p:nvPr>
            </p:nvSpPr>
            <p:spPr>
              <a:xfrm>
                <a:off x="838200" y="1150375"/>
                <a:ext cx="10515600" cy="5869857"/>
              </a:xfrm>
              <a:blipFill>
                <a:blip r:embed="rId2"/>
                <a:stretch>
                  <a:fillRect l="-812" t="-1869" r="-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9448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F9655-7E3E-4084-80A1-7FB94A16529B}"/>
              </a:ext>
            </a:extLst>
          </p:cNvPr>
          <p:cNvSpPr>
            <a:spLocks noGrp="1"/>
          </p:cNvSpPr>
          <p:nvPr>
            <p:ph type="title"/>
          </p:nvPr>
        </p:nvSpPr>
        <p:spPr>
          <a:xfrm>
            <a:off x="838200" y="601099"/>
            <a:ext cx="10515600" cy="1325563"/>
          </a:xfrm>
        </p:spPr>
        <p:txBody>
          <a:bodyPr>
            <a:normAutofit/>
          </a:bodyPr>
          <a:lstStyle/>
          <a:p>
            <a:r>
              <a:rPr lang="zh-CN" altLang="en-US" sz="3200" dirty="0"/>
              <a:t>免模型控制的使用：</a:t>
            </a:r>
            <a:br>
              <a:rPr lang="en-US" altLang="zh-CN" sz="4800" dirty="0"/>
            </a:br>
            <a:r>
              <a:rPr lang="en-US" altLang="zh-CN" dirty="0"/>
              <a:t>   </a:t>
            </a:r>
          </a:p>
        </p:txBody>
      </p:sp>
      <p:sp>
        <p:nvSpPr>
          <p:cNvPr id="3" name="内容占位符 2">
            <a:extLst>
              <a:ext uri="{FF2B5EF4-FFF2-40B4-BE49-F238E27FC236}">
                <a16:creationId xmlns:a16="http://schemas.microsoft.com/office/drawing/2014/main" id="{50585555-07B6-4DEF-BF4A-1807277BD4E7}"/>
              </a:ext>
            </a:extLst>
          </p:cNvPr>
          <p:cNvSpPr>
            <a:spLocks noGrp="1"/>
          </p:cNvSpPr>
          <p:nvPr>
            <p:ph idx="1"/>
          </p:nvPr>
        </p:nvSpPr>
        <p:spPr>
          <a:xfrm>
            <a:off x="838200" y="1697805"/>
            <a:ext cx="10515600" cy="4142555"/>
          </a:xfrm>
        </p:spPr>
        <p:txBody>
          <a:bodyPr>
            <a:normAutofit/>
          </a:bodyPr>
          <a:lstStyle/>
          <a:p>
            <a:r>
              <a:rPr lang="en-US" altLang="zh-CN" sz="2400" dirty="0"/>
              <a:t>MDP</a:t>
            </a:r>
            <a:r>
              <a:rPr lang="zh-CN" altLang="en-US" sz="2400" dirty="0"/>
              <a:t>未知，但是机器采样的经验可以得到</a:t>
            </a:r>
            <a:endParaRPr lang="en-US" altLang="zh-CN" sz="2400" dirty="0"/>
          </a:p>
          <a:p>
            <a:r>
              <a:rPr lang="en-US" altLang="zh-CN" sz="2400" dirty="0"/>
              <a:t>MDP</a:t>
            </a:r>
            <a:r>
              <a:rPr lang="zh-CN" altLang="en-US" sz="2400" dirty="0"/>
              <a:t>已知，但是环境太复杂，问题规模太庞大，计算机根据一般算法无法高效的求解，除非对数据进行取样采集，通过抽样即把问题转化为了无模型控制问题</a:t>
            </a:r>
            <a:endParaRPr lang="en-US" altLang="zh-CN" sz="2400" dirty="0"/>
          </a:p>
          <a:p>
            <a:endParaRPr lang="en-US" altLang="zh-CN" sz="2400" dirty="0"/>
          </a:p>
          <a:p>
            <a:pPr marL="0" indent="0">
              <a:buNone/>
            </a:pPr>
            <a:endParaRPr lang="en-US" altLang="zh-CN" sz="2400" dirty="0"/>
          </a:p>
          <a:p>
            <a:pPr marL="0" indent="0">
              <a:buNone/>
            </a:pPr>
            <a:endParaRPr lang="en-US" altLang="zh-CN" sz="2400" dirty="0"/>
          </a:p>
          <a:p>
            <a:r>
              <a:rPr lang="zh-CN" altLang="en-US" sz="2400" dirty="0"/>
              <a:t>接下来</a:t>
            </a:r>
            <a:endParaRPr lang="en-US" altLang="zh-CN" sz="2400" dirty="0"/>
          </a:p>
          <a:p>
            <a:pPr marL="0" indent="0">
              <a:buNone/>
            </a:pPr>
            <a:r>
              <a:rPr lang="zh-CN" altLang="en-US" sz="2400" dirty="0">
                <a:latin typeface="+mj-ea"/>
              </a:rPr>
              <a:t>蒙特卡罗控制</a:t>
            </a:r>
            <a:endParaRPr lang="en-US" altLang="zh-CN" sz="2400" dirty="0"/>
          </a:p>
          <a:p>
            <a:pPr marL="0" indent="0">
              <a:buNone/>
            </a:pPr>
            <a:endParaRPr lang="en-US" altLang="zh-CN" sz="2400" dirty="0"/>
          </a:p>
        </p:txBody>
      </p:sp>
    </p:spTree>
    <p:extLst>
      <p:ext uri="{BB962C8B-B14F-4D97-AF65-F5344CB8AC3E}">
        <p14:creationId xmlns:p14="http://schemas.microsoft.com/office/powerpoint/2010/main" val="3624493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9026D-5D7D-4D96-A991-EA7CAF0A6D34}"/>
              </a:ext>
            </a:extLst>
          </p:cNvPr>
          <p:cNvSpPr>
            <a:spLocks noGrp="1"/>
          </p:cNvSpPr>
          <p:nvPr>
            <p:ph type="title"/>
          </p:nvPr>
        </p:nvSpPr>
        <p:spPr>
          <a:xfrm>
            <a:off x="838200" y="483112"/>
            <a:ext cx="10515600" cy="1325563"/>
          </a:xfrm>
        </p:spPr>
        <p:txBody>
          <a:bodyPr>
            <a:normAutofit/>
          </a:bodyPr>
          <a:lstStyle/>
          <a:p>
            <a:r>
              <a:rPr lang="zh-CN" altLang="en-US" sz="3200" dirty="0">
                <a:latin typeface="+mj-ea"/>
              </a:rPr>
              <a:t>蒙特卡罗控制</a:t>
            </a:r>
            <a:br>
              <a:rPr lang="en-US" altLang="zh-CN" sz="3600" dirty="0">
                <a:latin typeface="+mj-ea"/>
              </a:rPr>
            </a:br>
            <a:r>
              <a:rPr lang="en-US" altLang="zh-CN" sz="3600" dirty="0">
                <a:latin typeface="+mj-ea"/>
              </a:rPr>
              <a:t>             </a:t>
            </a:r>
            <a:r>
              <a:rPr lang="en-US" altLang="zh-CN" sz="2400" dirty="0">
                <a:latin typeface="+mj-ea"/>
              </a:rPr>
              <a:t>——</a:t>
            </a:r>
            <a:r>
              <a:rPr lang="zh-CN" altLang="en-US" sz="2800" dirty="0"/>
              <a:t>广义策略迭代</a:t>
            </a:r>
            <a:endParaRPr lang="zh-CN" altLang="en-US" sz="36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03ABC2E-63E3-4403-A97A-0B5E0EA6477E}"/>
                  </a:ext>
                </a:extLst>
              </p:cNvPr>
              <p:cNvSpPr>
                <a:spLocks noGrp="1"/>
              </p:cNvSpPr>
              <p:nvPr>
                <p:ph idx="1"/>
              </p:nvPr>
            </p:nvSpPr>
            <p:spPr>
              <a:xfrm>
                <a:off x="838200" y="2329681"/>
                <a:ext cx="10515600" cy="4351338"/>
              </a:xfrm>
            </p:spPr>
            <p:txBody>
              <a:bodyPr>
                <a:normAutofit/>
              </a:bodyPr>
              <a:lstStyle/>
              <a:p>
                <a14:m>
                  <m:oMath xmlns:m="http://schemas.openxmlformats.org/officeDocument/2006/math">
                    <m:r>
                      <a:rPr lang="en-US" altLang="zh-CN" sz="2400" b="0" i="1" smtClean="0">
                        <a:latin typeface="Cambria Math" panose="02040503050406030204" pitchFamily="18" charset="0"/>
                      </a:rPr>
                      <m:t>𝑄</m:t>
                    </m:r>
                    <m:r>
                      <a:rPr lang="zh-CN" altLang="en-US" sz="2400" i="1">
                        <a:latin typeface="Cambria Math" panose="02040503050406030204" pitchFamily="18" charset="0"/>
                      </a:rPr>
                      <m:t>代替</m:t>
                    </m:r>
                    <m:r>
                      <a:rPr lang="en-US" altLang="zh-CN" sz="2400" i="1" dirty="0" smtClean="0">
                        <a:latin typeface="Cambria Math" panose="02040503050406030204" pitchFamily="18" charset="0"/>
                      </a:rPr>
                      <m:t>𝑉</m:t>
                    </m:r>
                  </m:oMath>
                </a14:m>
                <a:endParaRPr lang="en-US" altLang="zh-CN" sz="2400" dirty="0"/>
              </a:p>
              <a:p>
                <a:pPr marL="0" indent="0">
                  <a:buNone/>
                </a:pPr>
                <a:r>
                  <a:rPr lang="zh-CN" altLang="en-US" sz="2000" dirty="0"/>
                  <a:t>在免模型的控制时，我们无法通过分析比较基于状态值来改善贪婪策略，只是因为基于状态值的贪婪策略的改善需要知道状态转移概率。所以就难以用状态价值函数</a:t>
                </a:r>
                <a:r>
                  <a:rPr lang="en-US" altLang="zh-CN" sz="2000" dirty="0"/>
                  <a:t>V</a:t>
                </a:r>
                <a:r>
                  <a:rPr lang="zh-CN" altLang="en-US" sz="2000" dirty="0"/>
                  <a:t>来进行无模型问题的迭代计算。</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l-GR" altLang="zh-CN" sz="2000" i="1" dirty="0" smtClean="0">
                          <a:latin typeface="Cambria Math" panose="02040503050406030204" pitchFamily="18" charset="0"/>
                        </a:rPr>
                        <m:t>𝜋</m:t>
                      </m:r>
                      <m:r>
                        <a:rPr lang="el-GR" altLang="zh-CN" sz="2000" i="1" dirty="0" smtClean="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 =</m:t>
                      </m:r>
                      <m:func>
                        <m:funcPr>
                          <m:ctrlPr>
                            <a:rPr lang="en-US" altLang="zh-CN" sz="2000" i="1" dirty="0" smtClean="0">
                              <a:latin typeface="Cambria Math" panose="02040503050406030204" pitchFamily="18" charset="0"/>
                            </a:rPr>
                          </m:ctrlPr>
                        </m:funcPr>
                        <m:fName>
                          <m:limLow>
                            <m:limLowPr>
                              <m:ctrlPr>
                                <a:rPr lang="en-US" altLang="zh-CN" sz="2000" i="1" dirty="0" smtClean="0">
                                  <a:latin typeface="Cambria Math" panose="02040503050406030204" pitchFamily="18" charset="0"/>
                                </a:rPr>
                              </m:ctrlPr>
                            </m:limLowPr>
                            <m:e>
                              <m:r>
                                <a:rPr lang="en-US" altLang="zh-CN" sz="2000" i="1" dirty="0">
                                  <a:latin typeface="Cambria Math" panose="02040503050406030204" pitchFamily="18" charset="0"/>
                                </a:rPr>
                                <m:t>𝑎𝑟𝑔𝑚𝑎𝑥</m:t>
                              </m:r>
                            </m:e>
                            <m:lim>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𝐴</m:t>
                              </m:r>
                            </m:lim>
                          </m:limLow>
                        </m:fName>
                        <m:e>
                          <m:r>
                            <a:rPr lang="en-US" altLang="zh-CN" sz="2000" i="1" dirty="0">
                              <a:latin typeface="Cambria Math" panose="02040503050406030204" pitchFamily="18" charset="0"/>
                            </a:rPr>
                            <m:t>(</m:t>
                          </m:r>
                          <m:sSubSup>
                            <m:sSubSupPr>
                              <m:ctrlPr>
                                <a:rPr lang="en-US" altLang="zh-CN" sz="2000" i="1" dirty="0" smtClean="0">
                                  <a:latin typeface="Cambria Math" panose="02040503050406030204" pitchFamily="18" charset="0"/>
                                </a:rPr>
                              </m:ctrlPr>
                            </m:sSubSupPr>
                            <m:e>
                              <m:r>
                                <a:rPr lang="en-US" altLang="zh-CN" sz="2000" b="0" i="1" dirty="0" smtClean="0">
                                  <a:latin typeface="Cambria Math" panose="02040503050406030204" pitchFamily="18" charset="0"/>
                                </a:rPr>
                                <m:t>𝑅</m:t>
                              </m:r>
                            </m:e>
                            <m:sub>
                              <m:r>
                                <a:rPr lang="en-US" altLang="zh-CN" sz="2000" b="0" i="1" dirty="0" smtClean="0">
                                  <a:latin typeface="Cambria Math" panose="02040503050406030204" pitchFamily="18" charset="0"/>
                                </a:rPr>
                                <m:t>𝑠</m:t>
                              </m:r>
                            </m:sub>
                            <m:sup>
                              <m:r>
                                <a:rPr lang="en-US" altLang="zh-CN" sz="2000" b="0" i="1" dirty="0" smtClean="0">
                                  <a:latin typeface="Cambria Math" panose="02040503050406030204" pitchFamily="18" charset="0"/>
                                </a:rPr>
                                <m:t>𝑎</m:t>
                              </m:r>
                            </m:sup>
                          </m:sSubSup>
                          <m:r>
                            <a:rPr lang="en-US" altLang="zh-CN" sz="2000" i="1" dirty="0">
                              <a:latin typeface="Cambria Math" panose="02040503050406030204" pitchFamily="18" charset="0"/>
                            </a:rPr>
                            <m:t>+ </m:t>
                          </m:r>
                          <m:sSubSup>
                            <m:sSubSupPr>
                              <m:ctrlPr>
                                <a:rPr lang="en-US" altLang="zh-CN" sz="2000" i="1" dirty="0" smtClean="0">
                                  <a:latin typeface="Cambria Math" panose="02040503050406030204" pitchFamily="18" charset="0"/>
                                </a:rPr>
                              </m:ctrlPr>
                            </m:sSubSupPr>
                            <m:e>
                              <m:r>
                                <a:rPr lang="en-US" altLang="zh-CN" sz="2000" b="0" i="1" dirty="0" smtClean="0">
                                  <a:latin typeface="Cambria Math" panose="02040503050406030204" pitchFamily="18" charset="0"/>
                                </a:rPr>
                                <m:t>𝑃</m:t>
                              </m:r>
                            </m:e>
                            <m:sub>
                              <m:r>
                                <a:rPr lang="en-US" altLang="zh-CN" sz="2000" b="0" i="1" dirty="0" smtClean="0">
                                  <a:latin typeface="Cambria Math" panose="02040503050406030204" pitchFamily="18" charset="0"/>
                                </a:rPr>
                                <m:t>𝑠𝑠</m:t>
                              </m:r>
                              <m:r>
                                <a:rPr lang="en-US" altLang="zh-CN" sz="2000" b="0" i="1" dirty="0" smtClean="0">
                                  <a:latin typeface="Cambria Math" panose="02040503050406030204" pitchFamily="18" charset="0"/>
                                </a:rPr>
                                <m:t>′</m:t>
                              </m:r>
                            </m:sub>
                            <m:sup>
                              <m:r>
                                <a:rPr lang="en-US" altLang="zh-CN" sz="2000" b="0" i="1" dirty="0" smtClean="0">
                                  <a:latin typeface="Cambria Math" panose="02040503050406030204" pitchFamily="18" charset="0"/>
                                </a:rPr>
                                <m:t>𝑎</m:t>
                              </m:r>
                            </m:sup>
                          </m:sSubSup>
                          <m:r>
                            <a:rPr lang="en-US" altLang="zh-CN" sz="2000" i="1" dirty="0" err="1">
                              <a:latin typeface="Cambria Math" panose="02040503050406030204" pitchFamily="18" charset="0"/>
                            </a:rPr>
                            <m:t>𝑉</m:t>
                          </m:r>
                          <m:r>
                            <a:rPr lang="en-US" altLang="zh-CN" sz="2000" i="1" dirty="0">
                              <a:latin typeface="Cambria Math" panose="02040503050406030204" pitchFamily="18" charset="0"/>
                            </a:rPr>
                            <m:t> (</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e>
                      </m:func>
                    </m:oMath>
                  </m:oMathPara>
                </a14:m>
                <a:endParaRPr lang="en-US" altLang="zh-CN" dirty="0"/>
              </a:p>
              <a:p>
                <a:pPr marL="0" indent="0">
                  <a:buNone/>
                </a:pPr>
                <a:r>
                  <a:rPr lang="zh-CN" altLang="en-US" sz="2000" dirty="0"/>
                  <a:t>所以采用</a:t>
                </a:r>
                <a:r>
                  <a:rPr lang="en-US" altLang="zh-CN" sz="2000" dirty="0"/>
                  <a:t>Action-Value</a:t>
                </a:r>
                <a:r>
                  <a:rPr lang="zh-CN" altLang="en-US" sz="2000" dirty="0"/>
                  <a:t>（实际行为函数值</a:t>
                </a:r>
                <a14:m>
                  <m:oMath xmlns:m="http://schemas.openxmlformats.org/officeDocument/2006/math">
                    <m:r>
                      <a:rPr lang="en-US" altLang="zh-CN" sz="2000" i="1" dirty="0" smtClean="0">
                        <a:latin typeface="Cambria Math" panose="02040503050406030204" pitchFamily="18" charset="0"/>
                      </a:rPr>
                      <m:t>𝑄</m:t>
                    </m:r>
                  </m:oMath>
                </a14:m>
                <a:r>
                  <a:rPr lang="zh-CN" altLang="en-US" sz="2000" dirty="0"/>
                  <a:t>）来代替</a:t>
                </a:r>
                <a14:m>
                  <m:oMath xmlns:m="http://schemas.openxmlformats.org/officeDocument/2006/math">
                    <m:r>
                      <a:rPr lang="en-US" altLang="zh-CN" sz="2000" i="1" dirty="0" smtClean="0">
                        <a:latin typeface="Cambria Math" panose="02040503050406030204" pitchFamily="18" charset="0"/>
                      </a:rPr>
                      <m:t>𝑉</m:t>
                    </m:r>
                  </m:oMath>
                </a14:m>
                <a:r>
                  <a:rPr lang="zh-CN" altLang="en-US" sz="2000" dirty="0"/>
                  <a:t>，</a:t>
                </a:r>
                <a14:m>
                  <m:oMath xmlns:m="http://schemas.openxmlformats.org/officeDocument/2006/math">
                    <m:r>
                      <a:rPr lang="en-US" altLang="zh-CN" sz="2000" i="1" dirty="0" smtClean="0">
                        <a:latin typeface="Cambria Math" panose="02040503050406030204" pitchFamily="18" charset="0"/>
                      </a:rPr>
                      <m:t>𝑄</m:t>
                    </m:r>
                    <m:r>
                      <a:rPr lang="en-US" altLang="zh-CN" sz="2000" b="0" i="1" dirty="0" smtClean="0">
                        <a:latin typeface="Cambria Math" panose="02040503050406030204" pitchFamily="18" charset="0"/>
                      </a:rPr>
                      <m:t>(</m:t>
                    </m:r>
                    <m:r>
                      <a:rPr lang="en-US" altLang="zh-CN" sz="2000" i="1" dirty="0" err="1">
                        <a:latin typeface="Cambria Math" panose="02040503050406030204" pitchFamily="18" charset="0"/>
                      </a:rPr>
                      <m:t>𝑠</m:t>
                    </m:r>
                    <m:r>
                      <a:rPr lang="en-US" altLang="zh-CN" sz="2000" i="1" dirty="0" err="1">
                        <a:latin typeface="Cambria Math" panose="02040503050406030204" pitchFamily="18" charset="0"/>
                      </a:rPr>
                      <m:t>,</m:t>
                    </m:r>
                    <m:r>
                      <a:rPr lang="en-US" altLang="zh-CN" sz="2000" i="1" dirty="0" err="1">
                        <a:latin typeface="Cambria Math" panose="02040503050406030204" pitchFamily="18" charset="0"/>
                      </a:rPr>
                      <m:t>𝑎</m:t>
                    </m:r>
                    <m:r>
                      <a:rPr lang="en-US" altLang="zh-CN" sz="2000" b="0" i="1" dirty="0" smtClean="0">
                        <a:latin typeface="Cambria Math" panose="02040503050406030204" pitchFamily="18" charset="0"/>
                      </a:rPr>
                      <m:t>)</m:t>
                    </m:r>
                  </m:oMath>
                </a14:m>
                <a:r>
                  <a:rPr lang="zh-CN" altLang="en-US" sz="2000" dirty="0"/>
                  <a:t>表示的是在某个状态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t>下，采取行为</a:t>
                </a:r>
                <a14:m>
                  <m:oMath xmlns:m="http://schemas.openxmlformats.org/officeDocument/2006/math">
                    <m:r>
                      <a:rPr lang="en-US" altLang="zh-CN" sz="2000" i="1" dirty="0" smtClean="0">
                        <a:latin typeface="Cambria Math" panose="02040503050406030204" pitchFamily="18" charset="0"/>
                      </a:rPr>
                      <m:t>𝑎</m:t>
                    </m:r>
                  </m:oMath>
                </a14:m>
                <a:r>
                  <a:rPr lang="zh-CN" altLang="en-US" sz="2000" dirty="0"/>
                  <a:t>的好坏，所以当我们优化策略时，仅仅需要从中挑选状态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t>下使函数值</a:t>
                </a:r>
                <a14:m>
                  <m:oMath xmlns:m="http://schemas.openxmlformats.org/officeDocument/2006/math">
                    <m:r>
                      <a:rPr lang="en-US" altLang="zh-CN" sz="2000" i="1" dirty="0" smtClean="0">
                        <a:latin typeface="Cambria Math" panose="02040503050406030204" pitchFamily="18" charset="0"/>
                      </a:rPr>
                      <m:t>𝑄</m:t>
                    </m:r>
                  </m:oMath>
                </a14:m>
                <a:r>
                  <a:rPr lang="zh-CN" altLang="en-US" sz="2000" dirty="0"/>
                  <a:t>最大化的行为即可。</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l-GR" altLang="zh-CN" sz="2000" i="1" dirty="0">
                          <a:latin typeface="Cambria Math" panose="02040503050406030204" pitchFamily="18" charset="0"/>
                        </a:rPr>
                        <m:t>𝜋</m:t>
                      </m:r>
                      <m:r>
                        <a:rPr lang="el-GR"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 =</m:t>
                      </m:r>
                      <m:func>
                        <m:funcPr>
                          <m:ctrlPr>
                            <a:rPr lang="en-US" altLang="zh-CN" sz="2000" i="1" dirty="0">
                              <a:latin typeface="Cambria Math" panose="02040503050406030204" pitchFamily="18" charset="0"/>
                            </a:rPr>
                          </m:ctrlPr>
                        </m:funcPr>
                        <m:fName>
                          <m:limLow>
                            <m:limLowPr>
                              <m:ctrlPr>
                                <a:rPr lang="en-US" altLang="zh-CN" sz="2000" i="1" dirty="0">
                                  <a:latin typeface="Cambria Math" panose="02040503050406030204" pitchFamily="18" charset="0"/>
                                </a:rPr>
                              </m:ctrlPr>
                            </m:limLowPr>
                            <m:e>
                              <m:r>
                                <a:rPr lang="en-US" altLang="zh-CN" sz="2000" i="1" dirty="0">
                                  <a:latin typeface="Cambria Math" panose="02040503050406030204" pitchFamily="18" charset="0"/>
                                </a:rPr>
                                <m:t>𝑎𝑟𝑔𝑚𝑎𝑥</m:t>
                              </m:r>
                            </m:e>
                            <m:lim>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𝐴</m:t>
                              </m:r>
                            </m:lim>
                          </m:limLow>
                        </m:fName>
                        <m:e>
                          <m:r>
                            <a:rPr lang="en-US" altLang="zh-CN" sz="2000" b="0" i="1" dirty="0" smtClean="0">
                              <a:latin typeface="Cambria Math" panose="02040503050406030204" pitchFamily="18" charset="0"/>
                            </a:rPr>
                            <m:t>𝑄</m:t>
                          </m:r>
                          <m:r>
                            <m:rPr>
                              <m:sty m:val="p"/>
                            </m:rPr>
                            <a:rPr lang="en-US" altLang="zh-CN" sz="2000" i="1" dirty="0">
                              <a:latin typeface="Cambria Math" panose="02040503050406030204" pitchFamily="18" charset="0"/>
                            </a:rPr>
                            <m:t>π</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𝑠</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𝑎</m:t>
                          </m:r>
                          <m:r>
                            <a:rPr lang="en-US" altLang="zh-CN" sz="2000" b="0" i="1" dirty="0" smtClean="0">
                              <a:latin typeface="Cambria Math" panose="02040503050406030204" pitchFamily="18" charset="0"/>
                            </a:rPr>
                            <m:t>)</m:t>
                          </m:r>
                        </m:e>
                      </m:func>
                    </m:oMath>
                  </m:oMathPara>
                </a14:m>
                <a:endParaRPr lang="zh-CN" altLang="en-US" dirty="0"/>
              </a:p>
            </p:txBody>
          </p:sp>
        </mc:Choice>
        <mc:Fallback>
          <p:sp>
            <p:nvSpPr>
              <p:cNvPr id="3" name="内容占位符 2">
                <a:extLst>
                  <a:ext uri="{FF2B5EF4-FFF2-40B4-BE49-F238E27FC236}">
                    <a16:creationId xmlns:a16="http://schemas.microsoft.com/office/drawing/2014/main" id="{703ABC2E-63E3-4403-A97A-0B5E0EA6477E}"/>
                  </a:ext>
                </a:extLst>
              </p:cNvPr>
              <p:cNvSpPr>
                <a:spLocks noGrp="1" noRot="1" noChangeAspect="1" noMove="1" noResize="1" noEditPoints="1" noAdjustHandles="1" noChangeArrowheads="1" noChangeShapeType="1" noTextEdit="1"/>
              </p:cNvSpPr>
              <p:nvPr>
                <p:ph idx="1"/>
              </p:nvPr>
            </p:nvSpPr>
            <p:spPr>
              <a:xfrm>
                <a:off x="838200" y="2329681"/>
                <a:ext cx="10515600" cy="4351338"/>
              </a:xfrm>
              <a:blipFill>
                <a:blip r:embed="rId2"/>
                <a:stretch>
                  <a:fillRect l="-812" t="-154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27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D37A2-25B2-4D95-A394-A2383C120915}"/>
              </a:ext>
            </a:extLst>
          </p:cNvPr>
          <p:cNvSpPr>
            <a:spLocks noGrp="1"/>
          </p:cNvSpPr>
          <p:nvPr>
            <p:ph type="title"/>
          </p:nvPr>
        </p:nvSpPr>
        <p:spPr/>
        <p:txBody>
          <a:bodyPr>
            <a:normAutofit/>
          </a:bodyPr>
          <a:lstStyle/>
          <a:p>
            <a:r>
              <a:rPr lang="zh-CN" altLang="en-US" sz="3200" dirty="0">
                <a:latin typeface="+mj-ea"/>
              </a:rPr>
              <a:t>蒙特卡罗控制</a:t>
            </a:r>
            <a:br>
              <a:rPr lang="en-US" altLang="zh-CN" dirty="0">
                <a:latin typeface="+mj-ea"/>
              </a:rPr>
            </a:br>
            <a:r>
              <a:rPr lang="en-US" altLang="zh-CN" dirty="0">
                <a:latin typeface="+mj-ea"/>
              </a:rPr>
              <a:t>           </a:t>
            </a:r>
            <a:r>
              <a:rPr lang="en-US" altLang="zh-CN" sz="2800" dirty="0">
                <a:latin typeface="+mj-ea"/>
              </a:rPr>
              <a:t>——</a:t>
            </a:r>
            <a:r>
              <a:rPr lang="zh-CN" altLang="en-US" sz="2800" dirty="0"/>
              <a:t>广义策略迭代</a:t>
            </a:r>
          </a:p>
        </p:txBody>
      </p:sp>
      <p:pic>
        <p:nvPicPr>
          <p:cNvPr id="5" name="内容占位符 4">
            <a:extLst>
              <a:ext uri="{FF2B5EF4-FFF2-40B4-BE49-F238E27FC236}">
                <a16:creationId xmlns:a16="http://schemas.microsoft.com/office/drawing/2014/main" id="{12B9B46B-D687-4D77-B2C2-DF59F66769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671" y="2086809"/>
            <a:ext cx="5332967" cy="3549085"/>
          </a:xfr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3D49377-CEB6-401A-9F18-1003A733CA49}"/>
                  </a:ext>
                </a:extLst>
              </p:cNvPr>
              <p:cNvSpPr txBox="1"/>
              <p:nvPr/>
            </p:nvSpPr>
            <p:spPr>
              <a:xfrm>
                <a:off x="6351638" y="1753081"/>
                <a:ext cx="5614220" cy="4832092"/>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策略评估</a:t>
                </a:r>
                <a:endParaRPr lang="en-US" altLang="zh-CN" sz="2400" dirty="0"/>
              </a:p>
              <a:p>
                <a:r>
                  <a:rPr lang="zh-CN" altLang="en-US" sz="2000" dirty="0"/>
                  <a:t>使用蒙特卡罗特略评估，使用</a:t>
                </a:r>
                <a14:m>
                  <m:oMath xmlns:m="http://schemas.openxmlformats.org/officeDocument/2006/math">
                    <m:r>
                      <a:rPr lang="en-US" altLang="zh-CN" sz="2000" i="1" dirty="0" smtClean="0">
                        <a:latin typeface="Cambria Math" panose="02040503050406030204" pitchFamily="18" charset="0"/>
                      </a:rPr>
                      <m:t>𝑄</m:t>
                    </m:r>
                  </m:oMath>
                </a14:m>
                <a:r>
                  <a:rPr lang="zh-CN" altLang="en-US" sz="2000" dirty="0"/>
                  <a:t>代替</a:t>
                </a:r>
                <a14:m>
                  <m:oMath xmlns:m="http://schemas.openxmlformats.org/officeDocument/2006/math">
                    <m:r>
                      <a:rPr lang="en-US" altLang="zh-CN" sz="2000" i="1" dirty="0" smtClean="0">
                        <a:latin typeface="Cambria Math" panose="02040503050406030204" pitchFamily="18" charset="0"/>
                      </a:rPr>
                      <m:t>𝑉</m:t>
                    </m:r>
                  </m:oMath>
                </a14:m>
                <a:r>
                  <a:rPr lang="zh-CN" altLang="en-US" sz="2000" dirty="0"/>
                  <a:t>，</a:t>
                </a:r>
                <a14:m>
                  <m:oMath xmlns:m="http://schemas.openxmlformats.org/officeDocument/2006/math">
                    <m:r>
                      <a:rPr lang="en-US" altLang="zh-CN" sz="2000" i="1" dirty="0" smtClean="0">
                        <a:latin typeface="Cambria Math" panose="02040503050406030204" pitchFamily="18" charset="0"/>
                      </a:rPr>
                      <m:t>𝑄</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𝑠</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𝑎</m:t>
                    </m:r>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𝑞</m:t>
                        </m:r>
                      </m:e>
                      <m:sub>
                        <m:r>
                          <a:rPr lang="zh-CN" altLang="en-US" sz="2000" i="1" dirty="0" smtClean="0">
                            <a:latin typeface="Cambria Math" panose="02040503050406030204" pitchFamily="18" charset="0"/>
                          </a:rPr>
                          <m:t>𝜋</m:t>
                        </m:r>
                      </m:sub>
                    </m:sSub>
                    <m:r>
                      <a:rPr lang="en-US" altLang="zh-CN" sz="2000" i="1" dirty="0" smtClean="0">
                        <a:latin typeface="Cambria Math" panose="02040503050406030204" pitchFamily="18" charset="0"/>
                      </a:rPr>
                      <m:t> (</m:t>
                    </m:r>
                    <m:r>
                      <a:rPr lang="en-US" altLang="zh-CN" sz="2000" i="1" dirty="0" err="1" smtClean="0">
                        <a:latin typeface="Cambria Math" panose="02040503050406030204" pitchFamily="18" charset="0"/>
                      </a:rPr>
                      <m:t>𝑠</m:t>
                    </m:r>
                    <m:r>
                      <a:rPr lang="en-US" altLang="zh-CN" sz="2000" i="1" dirty="0" err="1" smtClean="0">
                        <a:latin typeface="Cambria Math" panose="02040503050406030204" pitchFamily="18" charset="0"/>
                      </a:rPr>
                      <m:t>,</m:t>
                    </m:r>
                    <m:r>
                      <a:rPr lang="en-US" altLang="zh-CN" sz="2000" i="1" dirty="0" err="1" smtClean="0">
                        <a:latin typeface="Cambria Math" panose="02040503050406030204" pitchFamily="18" charset="0"/>
                      </a:rPr>
                      <m:t>𝑎</m:t>
                    </m:r>
                    <m:r>
                      <a:rPr lang="en-US" altLang="zh-CN" sz="2000" i="1" dirty="0" smtClean="0">
                        <a:latin typeface="Cambria Math" panose="02040503050406030204" pitchFamily="18" charset="0"/>
                      </a:rPr>
                      <m:t>)</m:t>
                    </m:r>
                  </m:oMath>
                </a14:m>
                <a:endParaRPr lang="en-US" altLang="zh-CN" sz="2000" dirty="0"/>
              </a:p>
              <a:p>
                <a:pPr marL="285750" indent="-285750">
                  <a:buFont typeface="Arial" panose="020B0604020202020204" pitchFamily="34" charset="0"/>
                  <a:buChar char="•"/>
                </a:pPr>
                <a:r>
                  <a:rPr lang="zh-CN" altLang="en-US" sz="2400" dirty="0"/>
                  <a:t>策略改进</a:t>
                </a:r>
                <a:endParaRPr lang="en-US" altLang="zh-CN" sz="2400" dirty="0"/>
              </a:p>
              <a:p>
                <a:r>
                  <a:rPr lang="en-US" altLang="zh-CN" sz="2000" dirty="0"/>
                  <a:t>Q</a:t>
                </a:r>
                <a:r>
                  <a:rPr lang="zh-CN" altLang="en-US" sz="2000" dirty="0"/>
                  <a:t>：还能用贪婪算法吗？</a:t>
                </a:r>
                <a:endParaRPr lang="en-US" altLang="zh-CN" sz="2000" dirty="0"/>
              </a:p>
              <a:p>
                <a:r>
                  <a:rPr lang="zh-CN" altLang="en-US" sz="2000" dirty="0"/>
                  <a:t>有模型的强化学习使用动态规划算法，是考虑了一个状态的后续所有状态的状态值的，能找出所有状态中最优的值，所以很有把握将其对应动作的概率设为</a:t>
                </a:r>
                <a:r>
                  <a:rPr lang="en-US" altLang="zh-CN" sz="2000" dirty="0"/>
                  <a:t>1</a:t>
                </a:r>
                <a:r>
                  <a:rPr lang="zh-CN" altLang="en-US" sz="2000" dirty="0"/>
                  <a:t>。而在基于采样的蒙特卡罗方法，仅能考虑有限次数的、已经经历过的状态，没经历过的状态都是未被探索的没有被考虑的状态，又或者有些状态经历过，但是经历次数不够导致对其值估计也不一定正确（大数定律），这样很容易陷入局部最优，无法收敛到全局最优策略。</a:t>
                </a:r>
                <a:endParaRPr lang="en-US" altLang="zh-CN" sz="2000" dirty="0"/>
              </a:p>
              <a:p>
                <a:r>
                  <a:rPr lang="zh-CN" altLang="en-US" sz="2000" dirty="0">
                    <a:solidFill>
                      <a:srgbClr val="FF0000"/>
                    </a:solidFill>
                  </a:rPr>
                  <a:t>两扇门？</a:t>
                </a:r>
                <a:r>
                  <a:rPr lang="en-US" altLang="zh-CN" sz="2000" dirty="0">
                    <a:solidFill>
                      <a:srgbClr val="FF0000"/>
                    </a:solidFill>
                  </a:rPr>
                  <a:t>A&amp;B</a:t>
                </a:r>
                <a:endParaRPr lang="zh-CN" altLang="en-US" sz="2000" dirty="0">
                  <a:solidFill>
                    <a:srgbClr val="FF0000"/>
                  </a:solidFill>
                </a:endParaRPr>
              </a:p>
            </p:txBody>
          </p:sp>
        </mc:Choice>
        <mc:Fallback xmlns="">
          <p:sp>
            <p:nvSpPr>
              <p:cNvPr id="6" name="文本框 5">
                <a:extLst>
                  <a:ext uri="{FF2B5EF4-FFF2-40B4-BE49-F238E27FC236}">
                    <a16:creationId xmlns:a16="http://schemas.microsoft.com/office/drawing/2014/main" id="{53D49377-CEB6-401A-9F18-1003A733CA49}"/>
                  </a:ext>
                </a:extLst>
              </p:cNvPr>
              <p:cNvSpPr txBox="1">
                <a:spLocks noRot="1" noChangeAspect="1" noMove="1" noResize="1" noEditPoints="1" noAdjustHandles="1" noChangeArrowheads="1" noChangeShapeType="1" noTextEdit="1"/>
              </p:cNvSpPr>
              <p:nvPr/>
            </p:nvSpPr>
            <p:spPr>
              <a:xfrm>
                <a:off x="6351638" y="1753081"/>
                <a:ext cx="5614220" cy="4832092"/>
              </a:xfrm>
              <a:prstGeom prst="rect">
                <a:avLst/>
              </a:prstGeom>
              <a:blipFill>
                <a:blip r:embed="rId3"/>
                <a:stretch>
                  <a:fillRect l="-1520" t="-884" b="-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42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77D7A15-668C-4E8F-A7FA-EE78D0594CBE}"/>
                  </a:ext>
                </a:extLst>
              </p:cNvPr>
              <p:cNvSpPr>
                <a:spLocks noGrp="1"/>
              </p:cNvSpPr>
              <p:nvPr>
                <p:ph type="title"/>
              </p:nvPr>
            </p:nvSpPr>
            <p:spPr>
              <a:xfrm>
                <a:off x="838200" y="365125"/>
                <a:ext cx="10515600" cy="1325563"/>
              </a:xfrm>
            </p:spPr>
            <p:txBody>
              <a:bodyPr/>
              <a:lstStyle/>
              <a:p>
                <a:r>
                  <a:rPr lang="zh-CN" altLang="en-US" sz="3200" dirty="0"/>
                  <a:t>广义策略迭代</a:t>
                </a:r>
                <a:br>
                  <a:rPr lang="en-US" altLang="zh-CN" dirty="0"/>
                </a:br>
                <a:r>
                  <a:rPr lang="en-US" altLang="zh-CN" dirty="0"/>
                  <a:t>           </a:t>
                </a:r>
                <a:r>
                  <a:rPr lang="en-US" altLang="zh-CN" sz="2800" dirty="0"/>
                  <a:t>——</a:t>
                </a:r>
                <a:r>
                  <a:rPr lang="zh-CN" altLang="en-US" sz="2800" dirty="0"/>
                  <a:t>不完全贪婪算法</a:t>
                </a:r>
                <a14:m>
                  <m:oMath xmlns:m="http://schemas.openxmlformats.org/officeDocument/2006/math">
                    <m:r>
                      <a:rPr lang="zh-CN" altLang="en-US" sz="2800" i="1" smtClean="0">
                        <a:latin typeface="Cambria Math" panose="02040503050406030204" pitchFamily="18" charset="0"/>
                      </a:rPr>
                      <m:t>𝜖</m:t>
                    </m:r>
                  </m:oMath>
                </a14:m>
                <a:r>
                  <a:rPr lang="en-US" altLang="zh-CN" sz="2800" dirty="0"/>
                  <a:t>-</a:t>
                </a:r>
                <a:r>
                  <a:rPr lang="zh-CN" altLang="en-US" sz="2800" dirty="0"/>
                  <a:t>贪婪</a:t>
                </a:r>
                <a:endParaRPr lang="zh-CN" altLang="en-US" dirty="0"/>
              </a:p>
            </p:txBody>
          </p:sp>
        </mc:Choice>
        <mc:Fallback xmlns="">
          <p:sp>
            <p:nvSpPr>
              <p:cNvPr id="2" name="标题 1">
                <a:extLst>
                  <a:ext uri="{FF2B5EF4-FFF2-40B4-BE49-F238E27FC236}">
                    <a16:creationId xmlns:a16="http://schemas.microsoft.com/office/drawing/2014/main" id="{F77D7A15-668C-4E8F-A7FA-EE78D0594CBE}"/>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l="-1507" t="-2304" b="-1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A1DF3A-F016-462F-AC12-0A97CA4F7E33}"/>
                  </a:ext>
                </a:extLst>
              </p:cNvPr>
              <p:cNvSpPr>
                <a:spLocks noGrp="1"/>
              </p:cNvSpPr>
              <p:nvPr>
                <p:ph idx="1"/>
              </p:nvPr>
            </p:nvSpPr>
            <p:spPr>
              <a:xfrm>
                <a:off x="838200" y="1994052"/>
                <a:ext cx="10515600" cy="4351338"/>
              </a:xfrm>
            </p:spPr>
            <p:txBody>
              <a:bodyPr/>
              <a:lstStyle/>
              <a:p>
                <a:r>
                  <a:rPr lang="zh-CN" altLang="en-US" sz="2400" dirty="0"/>
                  <a:t>思想：保证能做到持续的探索</a:t>
                </a:r>
                <a:endParaRPr lang="en-US" altLang="zh-CN" sz="2400" dirty="0"/>
              </a:p>
              <a:p>
                <a:r>
                  <a:rPr lang="zh-CN" altLang="en-US" sz="2400" dirty="0"/>
                  <a:t>怎么做？</a:t>
                </a:r>
                <a:endParaRPr lang="en-US" altLang="zh-CN" sz="2400" dirty="0"/>
              </a:p>
              <a:p>
                <a:pPr marL="0" indent="0">
                  <a:buNone/>
                </a:pPr>
                <a:r>
                  <a:rPr lang="zh-CN" altLang="en-US" sz="2000" dirty="0"/>
                  <a:t>设置较小的</a:t>
                </a:r>
                <a14:m>
                  <m:oMath xmlns:m="http://schemas.openxmlformats.org/officeDocument/2006/math">
                    <m:r>
                      <a:rPr lang="zh-CN" altLang="en-US" sz="2000" i="1">
                        <a:latin typeface="Cambria Math" panose="02040503050406030204" pitchFamily="18" charset="0"/>
                      </a:rPr>
                      <m:t>𝜖</m:t>
                    </m:r>
                  </m:oMath>
                </a14:m>
                <a:r>
                  <a:rPr lang="zh-CN" altLang="en-US" sz="2000" dirty="0"/>
                  <a:t>值，</a:t>
                </a:r>
                <a14:m>
                  <m:oMath xmlns:m="http://schemas.openxmlformats.org/officeDocument/2006/math">
                    <m:r>
                      <a:rPr lang="zh-CN" altLang="en-US" sz="2000" i="1">
                        <a:latin typeface="Cambria Math" panose="02040503050406030204" pitchFamily="18" charset="0"/>
                      </a:rPr>
                      <m:t>𝜖</m:t>
                    </m:r>
                  </m:oMath>
                </a14:m>
                <a:r>
                  <a:rPr lang="zh-CN" altLang="en-US" sz="2000" dirty="0"/>
                  <a:t>的概率随机从所有动作中（定义</a:t>
                </a:r>
                <a14:m>
                  <m:oMath xmlns:m="http://schemas.openxmlformats.org/officeDocument/2006/math">
                    <m:r>
                      <a:rPr lang="en-US" altLang="zh-CN" sz="2000" i="1" dirty="0" smtClean="0">
                        <a:latin typeface="Cambria Math" panose="02040503050406030204" pitchFamily="18" charset="0"/>
                      </a:rPr>
                      <m:t>𝑚</m:t>
                    </m:r>
                  </m:oMath>
                </a14:m>
                <a:r>
                  <a:rPr lang="zh-CN" altLang="en-US" sz="2000" dirty="0"/>
                  <a:t>）中选择一个行为，</a:t>
                </a:r>
                <a14:m>
                  <m:oMath xmlns:m="http://schemas.openxmlformats.org/officeDocument/2006/math">
                    <m:r>
                      <a:rPr lang="en-US" altLang="zh-CN" sz="2000" i="1" dirty="0" smtClean="0">
                        <a:latin typeface="Cambria Math" panose="02040503050406030204" pitchFamily="18" charset="0"/>
                      </a:rPr>
                      <m:t>1−</m:t>
                    </m:r>
                    <m:r>
                      <a:rPr lang="zh-CN" altLang="en-US" sz="2000" i="1">
                        <a:latin typeface="Cambria Math" panose="02040503050406030204" pitchFamily="18" charset="0"/>
                      </a:rPr>
                      <m:t>𝜖</m:t>
                    </m:r>
                  </m:oMath>
                </a14:m>
                <a:r>
                  <a:rPr lang="zh-CN" altLang="en-US" sz="2000" dirty="0"/>
                  <a:t>的概率贪婪地选择最优行为值的行为</a:t>
                </a:r>
                <a:endParaRPr lang="en-US" altLang="zh-CN" sz="2000" dirty="0"/>
              </a:p>
              <a:p>
                <a:pPr marL="0" indent="0">
                  <a:buNone/>
                </a:pPr>
                <a:endParaRPr lang="en-US" altLang="zh-CN" sz="2000" dirty="0"/>
              </a:p>
              <a:p>
                <a:pPr marL="0" indent="0">
                  <a:buNone/>
                </a:pP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𝑎</m:t>
                          </m:r>
                        </m:e>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f>
                                <m:fPr>
                                  <m:ctrlPr>
                                    <a:rPr lang="en-US" altLang="zh-CN" sz="2000" b="0" i="1" smtClean="0">
                                      <a:latin typeface="Cambria Math" panose="02040503050406030204" pitchFamily="18" charset="0"/>
                                    </a:rPr>
                                  </m:ctrlPr>
                                </m:fPr>
                                <m:num>
                                  <m:r>
                                    <a:rPr lang="zh-CN" altLang="en-US" sz="2000" i="1">
                                      <a:latin typeface="Cambria Math" panose="02040503050406030204" pitchFamily="18" charset="0"/>
                                    </a:rPr>
                                    <m:t>𝜖</m:t>
                                  </m:r>
                                </m:num>
                                <m:den>
                                  <m:r>
                                    <a:rPr lang="en-US" altLang="zh-CN" sz="2000" b="0" i="1" smtClean="0">
                                      <a:latin typeface="Cambria Math" panose="02040503050406030204" pitchFamily="18" charset="0"/>
                                    </a:rPr>
                                    <m:t>𝑚</m:t>
                                  </m:r>
                                </m:den>
                              </m:f>
                              <m:r>
                                <a:rPr lang="en-US" altLang="zh-CN" sz="2000" b="0" i="1" smtClean="0">
                                  <a:latin typeface="Cambria Math" panose="02040503050406030204" pitchFamily="18" charset="0"/>
                                </a:rPr>
                                <m:t>+1−</m:t>
                              </m:r>
                              <m:r>
                                <a:rPr lang="zh-CN" altLang="en-US" sz="2000" i="1">
                                  <a:latin typeface="Cambria Math" panose="02040503050406030204" pitchFamily="18" charset="0"/>
                                </a:rPr>
                                <m:t>𝜖</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𝑖𝑓</m:t>
                              </m:r>
                              <m:r>
                                <a:rPr lang="en-US" altLang="zh-CN" sz="2000" b="0" i="1" smtClean="0">
                                  <a:latin typeface="Cambria Math" panose="02040503050406030204" pitchFamily="18" charset="0"/>
                                </a:rPr>
                                <m:t> </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𝑎</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limLow>
                                <m:limLowPr>
                                  <m:ctrlPr>
                                    <a:rPr lang="en-US" altLang="zh-CN" sz="2000" i="1" dirty="0">
                                      <a:latin typeface="Cambria Math" panose="02040503050406030204" pitchFamily="18" charset="0"/>
                                    </a:rPr>
                                  </m:ctrlPr>
                                </m:limLowPr>
                                <m:e>
                                  <m:r>
                                    <a:rPr lang="en-US" altLang="zh-CN" sz="2000" i="1" dirty="0">
                                      <a:latin typeface="Cambria Math" panose="02040503050406030204" pitchFamily="18" charset="0"/>
                                    </a:rPr>
                                    <m:t>𝑎𝑟𝑔𝑚𝑎𝑥</m:t>
                                  </m:r>
                                </m:e>
                                <m:lim>
                                  <m:r>
                                    <a:rPr lang="en-US" altLang="zh-CN" sz="2000" i="1" dirty="0">
                                      <a:latin typeface="Cambria Math" panose="02040503050406030204" pitchFamily="18" charset="0"/>
                                    </a:rPr>
                                    <m:t>𝑎</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𝐴</m:t>
                                  </m:r>
                                </m:lim>
                              </m:limLow>
                              <m:r>
                                <a:rPr lang="en-US" altLang="zh-CN" sz="2000" b="0" i="1" dirty="0" smtClean="0">
                                  <a:latin typeface="Cambria Math" panose="02040503050406030204" pitchFamily="18" charset="0"/>
                                </a:rPr>
                                <m:t>𝑄</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𝑠</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𝑎</m:t>
                              </m:r>
                              <m:r>
                                <a:rPr lang="en-US" altLang="zh-CN" sz="2000" b="0" i="1" dirty="0" smtClean="0">
                                  <a:latin typeface="Cambria Math" panose="02040503050406030204" pitchFamily="18" charset="0"/>
                                </a:rPr>
                                <m:t>)</m:t>
                              </m:r>
                            </m:e>
                            <m:e>
                              <m:f>
                                <m:fPr>
                                  <m:ctrlPr>
                                    <a:rPr lang="en-US" altLang="zh-CN" sz="2000" b="0" i="1" smtClean="0">
                                      <a:latin typeface="Cambria Math" panose="02040503050406030204" pitchFamily="18" charset="0"/>
                                    </a:rPr>
                                  </m:ctrlPr>
                                </m:fPr>
                                <m:num>
                                  <m:r>
                                    <a:rPr lang="zh-CN" altLang="en-US" sz="2000" i="1">
                                      <a:latin typeface="Cambria Math" panose="02040503050406030204" pitchFamily="18" charset="0"/>
                                    </a:rPr>
                                    <m:t>𝜖</m:t>
                                  </m:r>
                                </m:num>
                                <m:den>
                                  <m:r>
                                    <a:rPr lang="en-US" altLang="zh-CN" sz="2000" b="0" i="1" smtClean="0">
                                      <a:latin typeface="Cambria Math" panose="02040503050406030204" pitchFamily="18" charset="0"/>
                                    </a:rPr>
                                    <m:t>𝑚</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𝑜𝑡h𝑒𝑟𝑤𝑖𝑠𝑒</m:t>
                              </m:r>
                            </m:e>
                          </m:eqArr>
                        </m:e>
                      </m:d>
                    </m:oMath>
                  </m:oMathPara>
                </a14:m>
                <a:endParaRPr lang="en-US" altLang="zh-CN" sz="2000" dirty="0"/>
              </a:p>
              <a:p>
                <a:pPr marL="0" indent="0">
                  <a:buNone/>
                </a:pPr>
                <a:endParaRPr lang="zh-CN" altLang="en-US" sz="2000" dirty="0"/>
              </a:p>
            </p:txBody>
          </p:sp>
        </mc:Choice>
        <mc:Fallback xmlns="">
          <p:sp>
            <p:nvSpPr>
              <p:cNvPr id="3" name="内容占位符 2">
                <a:extLst>
                  <a:ext uri="{FF2B5EF4-FFF2-40B4-BE49-F238E27FC236}">
                    <a16:creationId xmlns:a16="http://schemas.microsoft.com/office/drawing/2014/main" id="{20A1DF3A-F016-462F-AC12-0A97CA4F7E33}"/>
                  </a:ext>
                </a:extLst>
              </p:cNvPr>
              <p:cNvSpPr>
                <a:spLocks noGrp="1" noRot="1" noChangeAspect="1" noMove="1" noResize="1" noEditPoints="1" noAdjustHandles="1" noChangeArrowheads="1" noChangeShapeType="1" noTextEdit="1"/>
              </p:cNvSpPr>
              <p:nvPr>
                <p:ph idx="1"/>
              </p:nvPr>
            </p:nvSpPr>
            <p:spPr>
              <a:xfrm>
                <a:off x="838200" y="1994052"/>
                <a:ext cx="10515600" cy="4351338"/>
              </a:xfrm>
              <a:blipFill>
                <a:blip r:embed="rId3"/>
                <a:stretch>
                  <a:fillRect l="-812" t="-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631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7822AC2-48BF-43A7-BA95-446639F7344D}"/>
                  </a:ext>
                </a:extLst>
              </p:cNvPr>
              <p:cNvSpPr>
                <a:spLocks noGrp="1"/>
              </p:cNvSpPr>
              <p:nvPr>
                <p:ph type="title"/>
              </p:nvPr>
            </p:nvSpPr>
            <p:spPr>
              <a:xfrm>
                <a:off x="838200" y="114299"/>
                <a:ext cx="10515600" cy="1325563"/>
              </a:xfrm>
            </p:spPr>
            <p:txBody>
              <a:bodyPr>
                <a:normAutofit/>
              </a:bodyPr>
              <a:lstStyle/>
              <a:p>
                <a:r>
                  <a:rPr lang="zh-CN" altLang="en-US" sz="3200" dirty="0"/>
                  <a:t>广义策略迭代</a:t>
                </a:r>
                <a:br>
                  <a:rPr lang="en-US" altLang="zh-CN" dirty="0"/>
                </a:br>
                <a:r>
                  <a:rPr lang="en-US" altLang="zh-CN" sz="2800" dirty="0"/>
                  <a:t>                 ——</a:t>
                </a:r>
                <a:r>
                  <a:rPr lang="zh-CN" altLang="en-US" sz="2800" dirty="0"/>
                  <a:t>不完全贪婪算法</a:t>
                </a:r>
                <a14:m>
                  <m:oMath xmlns:m="http://schemas.openxmlformats.org/officeDocument/2006/math">
                    <m:r>
                      <a:rPr lang="zh-CN" altLang="en-US" sz="2800" i="1">
                        <a:latin typeface="Cambria Math" panose="02040503050406030204" pitchFamily="18" charset="0"/>
                      </a:rPr>
                      <m:t>𝜖</m:t>
                    </m:r>
                  </m:oMath>
                </a14:m>
                <a:r>
                  <a:rPr lang="en-US" altLang="zh-CN" sz="2800" dirty="0"/>
                  <a:t>-</a:t>
                </a:r>
                <a:r>
                  <a:rPr lang="zh-CN" altLang="en-US" sz="2800" dirty="0"/>
                  <a:t>贪婪</a:t>
                </a:r>
                <a:endParaRPr lang="zh-CN" altLang="en-US" dirty="0"/>
              </a:p>
            </p:txBody>
          </p:sp>
        </mc:Choice>
        <mc:Fallback xmlns="">
          <p:sp>
            <p:nvSpPr>
              <p:cNvPr id="2" name="标题 1">
                <a:extLst>
                  <a:ext uri="{FF2B5EF4-FFF2-40B4-BE49-F238E27FC236}">
                    <a16:creationId xmlns:a16="http://schemas.microsoft.com/office/drawing/2014/main" id="{97822AC2-48BF-43A7-BA95-446639F7344D}"/>
                  </a:ext>
                </a:extLst>
              </p:cNvPr>
              <p:cNvSpPr>
                <a:spLocks noGrp="1" noRot="1" noChangeAspect="1" noMove="1" noResize="1" noEditPoints="1" noAdjustHandles="1" noChangeArrowheads="1" noChangeShapeType="1" noTextEdit="1"/>
              </p:cNvSpPr>
              <p:nvPr>
                <p:ph type="title"/>
              </p:nvPr>
            </p:nvSpPr>
            <p:spPr>
              <a:xfrm>
                <a:off x="838200" y="114299"/>
                <a:ext cx="10515600" cy="1325563"/>
              </a:xfrm>
              <a:blipFill>
                <a:blip r:embed="rId2"/>
                <a:stretch>
                  <a:fillRect l="-15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CD7CB2-D811-44C1-B7F6-39102EC0A685}"/>
                  </a:ext>
                </a:extLst>
              </p:cNvPr>
              <p:cNvSpPr>
                <a:spLocks noGrp="1"/>
              </p:cNvSpPr>
              <p:nvPr>
                <p:ph idx="1"/>
              </p:nvPr>
            </p:nvSpPr>
            <p:spPr>
              <a:xfrm>
                <a:off x="838200" y="1678140"/>
                <a:ext cx="10515600" cy="4663665"/>
              </a:xfrm>
            </p:spPr>
            <p:txBody>
              <a:bodyPr>
                <a:normAutofit lnSpcReduction="10000"/>
              </a:bodyPr>
              <a:lstStyle/>
              <a:p>
                <a:r>
                  <a:rPr lang="zh-CN" altLang="en-US" sz="2400" dirty="0"/>
                  <a:t>想要得到什么？改进的</a:t>
                </a:r>
                <a14:m>
                  <m:oMath xmlns:m="http://schemas.openxmlformats.org/officeDocument/2006/math">
                    <m:r>
                      <a:rPr lang="zh-CN" altLang="en-US" sz="2400" i="1">
                        <a:latin typeface="Cambria Math" panose="02040503050406030204" pitchFamily="18" charset="0"/>
                      </a:rPr>
                      <m:t>𝜖</m:t>
                    </m:r>
                  </m:oMath>
                </a14:m>
                <a:r>
                  <a:rPr lang="en-US" altLang="zh-CN" sz="2400" dirty="0"/>
                  <a:t>-</a:t>
                </a:r>
                <a:r>
                  <a:rPr lang="zh-CN" altLang="en-US" sz="2400" dirty="0"/>
                  <a:t>贪婪策略</a:t>
                </a:r>
                <a14:m>
                  <m:oMath xmlns:m="http://schemas.openxmlformats.org/officeDocument/2006/math">
                    <m:r>
                      <a:rPr lang="zh-CN" altLang="en-US" sz="2400" i="1" smtClean="0">
                        <a:latin typeface="Cambria Math" panose="02040503050406030204" pitchFamily="18" charset="0"/>
                      </a:rPr>
                      <m:t>𝜋</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r>
                      <a:rPr lang="zh-CN" altLang="en-US" sz="2400" i="1" smtClean="0">
                        <a:latin typeface="Cambria Math" panose="02040503050406030204" pitchFamily="18" charset="0"/>
                      </a:rPr>
                      <m:t>对于</m:t>
                    </m:r>
                    <m:r>
                      <a:rPr lang="zh-CN" altLang="en-US" sz="2400" i="1">
                        <a:latin typeface="Cambria Math" panose="02040503050406030204" pitchFamily="18" charset="0"/>
                      </a:rPr>
                      <m:t>任何</m:t>
                    </m:r>
                    <m:r>
                      <a:rPr lang="zh-CN" altLang="en-US" sz="2400" i="1" smtClean="0">
                        <a:latin typeface="Cambria Math" panose="02040503050406030204" pitchFamily="18" charset="0"/>
                      </a:rPr>
                      <m:t>一个</m:t>
                    </m:r>
                    <m:r>
                      <a:rPr lang="zh-CN" altLang="en-US" sz="2400" i="1">
                        <a:latin typeface="Cambria Math" panose="02040503050406030204" pitchFamily="18" charset="0"/>
                      </a:rPr>
                      <m:t>𝜖</m:t>
                    </m:r>
                  </m:oMath>
                </a14:m>
                <a:r>
                  <a:rPr lang="en-US" altLang="zh-CN" sz="2400" dirty="0"/>
                  <a:t>-</a:t>
                </a:r>
                <a:r>
                  <a:rPr lang="zh-CN" altLang="en-US" sz="2400" dirty="0"/>
                  <a:t>贪婪策略</a:t>
                </a:r>
                <a14:m>
                  <m:oMath xmlns:m="http://schemas.openxmlformats.org/officeDocument/2006/math">
                    <m:r>
                      <a:rPr lang="zh-CN" altLang="en-US" sz="2400" i="1">
                        <a:latin typeface="Cambria Math" panose="02040503050406030204" pitchFamily="18" charset="0"/>
                      </a:rPr>
                      <m:t>𝜋</m:t>
                    </m:r>
                  </m:oMath>
                </a14:m>
                <a:r>
                  <a:rPr lang="zh-CN" altLang="en-US" sz="2400" i="1" dirty="0">
                    <a:latin typeface="Cambria Math" panose="02040503050406030204" pitchFamily="18" charset="0"/>
                  </a:rPr>
                  <a:t>，</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𝑣</m:t>
                          </m:r>
                        </m:e>
                        <m:sub>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𝜋</m:t>
                              </m:r>
                            </m:e>
                            <m:sup>
                              <m:r>
                                <a:rPr lang="en-US" altLang="zh-CN" sz="2000" i="1">
                                  <a:latin typeface="Cambria Math" panose="02040503050406030204" pitchFamily="18" charset="0"/>
                                </a:rPr>
                                <m:t>′</m:t>
                              </m:r>
                            </m:sup>
                          </m:sSup>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zh-CN" altLang="en-US" sz="2000" i="1">
                              <a:latin typeface="Cambria Math" panose="02040503050406030204" pitchFamily="18" charset="0"/>
                            </a:rPr>
                            <m:t>𝜋</m:t>
                          </m:r>
                          <m:r>
                            <m:rPr>
                              <m:nor/>
                            </m:rPr>
                            <a:rPr lang="en-US" altLang="zh-CN" sz="2000" dirty="0"/>
                            <m:t> </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m:oMathPara>
                </a14:m>
                <a:endParaRPr lang="en-US" altLang="zh-CN" dirty="0"/>
              </a:p>
              <a:p>
                <a:r>
                  <a:rPr lang="zh-CN" altLang="en-US" sz="2400" dirty="0"/>
                  <a:t>数学定义</a:t>
                </a:r>
                <a14:m>
                  <m:oMath xmlns:m="http://schemas.openxmlformats.org/officeDocument/2006/math">
                    <m:r>
                      <a:rPr lang="zh-CN" altLang="en-US" sz="2400" i="1" smtClean="0">
                        <a:latin typeface="Cambria Math" panose="02040503050406030204" pitchFamily="18" charset="0"/>
                      </a:rPr>
                      <m:t>：</m:t>
                    </m:r>
                  </m:oMath>
                </a14:m>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endParaRPr lang="en-US" altLang="zh-CN" sz="2400" i="1" dirty="0">
                  <a:latin typeface="Cambria Math" panose="02040503050406030204" pitchFamily="18" charset="0"/>
                </a:endParaRPr>
              </a:p>
              <a:p>
                <a:r>
                  <a:rPr lang="zh-CN" altLang="en-US" sz="2400" dirty="0">
                    <a:latin typeface="Cambria Math" panose="02040503050406030204" pitchFamily="18" charset="0"/>
                  </a:rPr>
                  <a:t>保证了每一步确实是在进步</a:t>
                </a:r>
                <a:endParaRPr lang="en-US" altLang="zh-CN" sz="2400" dirty="0">
                  <a:latin typeface="Cambria Math" panose="02040503050406030204" pitchFamily="18" charset="0"/>
                </a:endParaRPr>
              </a:p>
              <a:p>
                <a:pPr marL="0" indent="0">
                  <a:buNone/>
                </a:pPr>
                <a:endParaRPr lang="en-US" altLang="zh-CN" sz="20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F4CD7CB2-D811-44C1-B7F6-39102EC0A685}"/>
                  </a:ext>
                </a:extLst>
              </p:cNvPr>
              <p:cNvSpPr>
                <a:spLocks noGrp="1" noRot="1" noChangeAspect="1" noMove="1" noResize="1" noEditPoints="1" noAdjustHandles="1" noChangeArrowheads="1" noChangeShapeType="1" noTextEdit="1"/>
              </p:cNvSpPr>
              <p:nvPr>
                <p:ph idx="1"/>
              </p:nvPr>
            </p:nvSpPr>
            <p:spPr>
              <a:xfrm>
                <a:off x="838200" y="1678140"/>
                <a:ext cx="10515600" cy="4663665"/>
              </a:xfrm>
              <a:blipFill>
                <a:blip r:embed="rId3"/>
                <a:stretch>
                  <a:fillRect l="-812" t="-235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88F8BEF-76BD-4B3D-BECA-C47BD5328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746" y="2836691"/>
            <a:ext cx="6420507" cy="2472728"/>
          </a:xfrm>
          <a:prstGeom prst="rect">
            <a:avLst/>
          </a:prstGeom>
        </p:spPr>
      </p:pic>
    </p:spTree>
    <p:extLst>
      <p:ext uri="{BB962C8B-B14F-4D97-AF65-F5344CB8AC3E}">
        <p14:creationId xmlns:p14="http://schemas.microsoft.com/office/powerpoint/2010/main" val="237142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extLst>
              <a:ext uri="{FF2B5EF4-FFF2-40B4-BE49-F238E27FC236}">
                <a16:creationId xmlns:a16="http://schemas.microsoft.com/office/drawing/2014/main" id="{5714BFB1-6093-4978-BEEA-DE07FA6D8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467" y="299105"/>
            <a:ext cx="4127466" cy="2746825"/>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3CE0B7A-9546-4F54-975D-644154C833DA}"/>
                  </a:ext>
                </a:extLst>
              </p:cNvPr>
              <p:cNvSpPr/>
              <p:nvPr/>
            </p:nvSpPr>
            <p:spPr>
              <a:xfrm>
                <a:off x="5630239" y="949242"/>
                <a:ext cx="6096000" cy="1446550"/>
              </a:xfrm>
              <a:prstGeom prst="rect">
                <a:avLst/>
              </a:prstGeom>
            </p:spPr>
            <p:txBody>
              <a:bodyPr>
                <a:spAutoFit/>
              </a:bodyPr>
              <a:lstStyle/>
              <a:p>
                <a:pPr marL="285750" indent="-285750">
                  <a:buFont typeface="Arial" panose="020B0604020202020204" pitchFamily="34" charset="0"/>
                  <a:buChar char="•"/>
                </a:pPr>
                <a:r>
                  <a:rPr lang="zh-CN" altLang="en-US" sz="2400" dirty="0"/>
                  <a:t>策略评估</a:t>
                </a:r>
                <a:endParaRPr lang="en-US" altLang="zh-CN" sz="2400" dirty="0"/>
              </a:p>
              <a:p>
                <a:r>
                  <a:rPr lang="zh-CN" altLang="en-US" sz="2000" dirty="0"/>
                  <a:t>使用蒙特卡罗特略评估，使用</a:t>
                </a:r>
                <a14:m>
                  <m:oMath xmlns:m="http://schemas.openxmlformats.org/officeDocument/2006/math">
                    <m:r>
                      <a:rPr lang="en-US" altLang="zh-CN" sz="2000" i="1" dirty="0">
                        <a:latin typeface="Cambria Math" panose="02040503050406030204" pitchFamily="18" charset="0"/>
                      </a:rPr>
                      <m:t>𝑄</m:t>
                    </m:r>
                  </m:oMath>
                </a14:m>
                <a:r>
                  <a:rPr lang="zh-CN" altLang="en-US" sz="2000" dirty="0"/>
                  <a:t>代替</a:t>
                </a:r>
                <a14:m>
                  <m:oMath xmlns:m="http://schemas.openxmlformats.org/officeDocument/2006/math">
                    <m:r>
                      <a:rPr lang="en-US" altLang="zh-CN" sz="2000" i="1" dirty="0">
                        <a:latin typeface="Cambria Math" panose="02040503050406030204" pitchFamily="18" charset="0"/>
                      </a:rPr>
                      <m:t>𝑉</m:t>
                    </m:r>
                  </m:oMath>
                </a14:m>
                <a:endParaRPr lang="en-US" altLang="zh-CN" sz="2000" dirty="0"/>
              </a:p>
              <a:p>
                <a:pPr marL="285750" indent="-285750">
                  <a:buFont typeface="Arial" panose="020B0604020202020204" pitchFamily="34" charset="0"/>
                  <a:buChar char="•"/>
                </a:pPr>
                <a:r>
                  <a:rPr lang="zh-CN" altLang="en-US" sz="2400" dirty="0"/>
                  <a:t>策略改进</a:t>
                </a:r>
                <a:endParaRPr lang="en-US" altLang="zh-CN" sz="2400" dirty="0"/>
              </a:p>
              <a:p>
                <a14:m>
                  <m:oMath xmlns:m="http://schemas.openxmlformats.org/officeDocument/2006/math">
                    <m:r>
                      <a:rPr lang="zh-CN" altLang="en-US" sz="2000" i="1">
                        <a:latin typeface="Cambria Math" panose="02040503050406030204" pitchFamily="18" charset="0"/>
                      </a:rPr>
                      <m:t>𝜖</m:t>
                    </m:r>
                  </m:oMath>
                </a14:m>
                <a:r>
                  <a:rPr lang="en-US" altLang="zh-CN" sz="2000" dirty="0"/>
                  <a:t>-</a:t>
                </a:r>
                <a:r>
                  <a:rPr lang="zh-CN" altLang="en-US" sz="2000" dirty="0"/>
                  <a:t>贪婪</a:t>
                </a:r>
                <a:endParaRPr lang="en-US" altLang="zh-CN" sz="2000" dirty="0"/>
              </a:p>
            </p:txBody>
          </p:sp>
        </mc:Choice>
        <mc:Fallback xmlns="">
          <p:sp>
            <p:nvSpPr>
              <p:cNvPr id="6" name="矩形 5">
                <a:extLst>
                  <a:ext uri="{FF2B5EF4-FFF2-40B4-BE49-F238E27FC236}">
                    <a16:creationId xmlns:a16="http://schemas.microsoft.com/office/drawing/2014/main" id="{E3CE0B7A-9546-4F54-975D-644154C833DA}"/>
                  </a:ext>
                </a:extLst>
              </p:cNvPr>
              <p:cNvSpPr>
                <a:spLocks noRot="1" noChangeAspect="1" noMove="1" noResize="1" noEditPoints="1" noAdjustHandles="1" noChangeArrowheads="1" noChangeShapeType="1" noTextEdit="1"/>
              </p:cNvSpPr>
              <p:nvPr/>
            </p:nvSpPr>
            <p:spPr>
              <a:xfrm>
                <a:off x="5630239" y="949242"/>
                <a:ext cx="6096000" cy="1446550"/>
              </a:xfrm>
              <a:prstGeom prst="rect">
                <a:avLst/>
              </a:prstGeom>
              <a:blipFill>
                <a:blip r:embed="rId3"/>
                <a:stretch>
                  <a:fillRect l="-1400" t="-2954" b="-6751"/>
                </a:stretch>
              </a:blipFill>
            </p:spPr>
            <p:txBody>
              <a:bodyPr/>
              <a:lstStyle/>
              <a:p>
                <a:r>
                  <a:rPr lang="zh-CN" altLang="en-US">
                    <a:noFill/>
                  </a:rPr>
                  <a:t> </a:t>
                </a:r>
              </a:p>
            </p:txBody>
          </p:sp>
        </mc:Fallback>
      </mc:AlternateContent>
      <p:sp>
        <p:nvSpPr>
          <p:cNvPr id="7" name="箭头: 下 6">
            <a:extLst>
              <a:ext uri="{FF2B5EF4-FFF2-40B4-BE49-F238E27FC236}">
                <a16:creationId xmlns:a16="http://schemas.microsoft.com/office/drawing/2014/main" id="{92910086-6066-4025-9229-D6E0238CF2CF}"/>
              </a:ext>
            </a:extLst>
          </p:cNvPr>
          <p:cNvSpPr/>
          <p:nvPr/>
        </p:nvSpPr>
        <p:spPr>
          <a:xfrm>
            <a:off x="2971886" y="3189152"/>
            <a:ext cx="484632" cy="55595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57016DE-095F-43F8-A55B-A301D67A8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468" y="3888327"/>
            <a:ext cx="3895468" cy="2670567"/>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330A156-C527-4DBC-824D-A219D3C5F8EE}"/>
                  </a:ext>
                </a:extLst>
              </p:cNvPr>
              <p:cNvSpPr/>
              <p:nvPr/>
            </p:nvSpPr>
            <p:spPr>
              <a:xfrm>
                <a:off x="5506065" y="3422668"/>
                <a:ext cx="6096000" cy="3416320"/>
              </a:xfrm>
              <a:prstGeom prst="rect">
                <a:avLst/>
              </a:prstGeom>
            </p:spPr>
            <p:txBody>
              <a:bodyPr>
                <a:spAutoFit/>
              </a:bodyPr>
              <a:lstStyle/>
              <a:p>
                <a:r>
                  <a:rPr lang="en-US" altLang="zh-CN" dirty="0"/>
                  <a:t>Q:</a:t>
                </a:r>
                <a:r>
                  <a:rPr lang="zh-CN" altLang="en-US" dirty="0"/>
                  <a:t>当改进一个策略变为策略</a:t>
                </a:r>
                <a14:m>
                  <m:oMath xmlns:m="http://schemas.openxmlformats.org/officeDocument/2006/math">
                    <m:r>
                      <a:rPr lang="zh-CN" altLang="en-US" i="1" smtClean="0">
                        <a:latin typeface="Cambria Math" panose="02040503050406030204" pitchFamily="18" charset="0"/>
                      </a:rPr>
                      <m:t>𝜋</m:t>
                    </m:r>
                    <m:r>
                      <a:rPr lang="en-US" altLang="zh-CN" b="0" i="1" smtClean="0">
                        <a:latin typeface="Cambria Math" panose="02040503050406030204" pitchFamily="18" charset="0"/>
                      </a:rPr>
                      <m:t>′</m:t>
                    </m:r>
                  </m:oMath>
                </a14:m>
                <a:r>
                  <a:rPr lang="zh-CN" altLang="en-US" dirty="0"/>
                  <a:t>后，上图实现的是再重新进行</a:t>
                </a:r>
                <a:r>
                  <a:rPr lang="en-US" altLang="zh-CN" dirty="0"/>
                  <a:t>k</a:t>
                </a:r>
                <a:r>
                  <a:rPr lang="zh-CN" altLang="en-US" dirty="0"/>
                  <a:t>组试验得到关于策略</a:t>
                </a:r>
                <a14:m>
                  <m:oMath xmlns:m="http://schemas.openxmlformats.org/officeDocument/2006/math">
                    <m:r>
                      <a:rPr lang="zh-CN" altLang="en-US" i="1">
                        <a:latin typeface="Cambria Math" panose="02040503050406030204" pitchFamily="18" charset="0"/>
                      </a:rPr>
                      <m:t>𝜋</m:t>
                    </m:r>
                    <m:r>
                      <a:rPr lang="en-US" altLang="zh-CN" i="1">
                        <a:latin typeface="Cambria Math" panose="02040503050406030204" pitchFamily="18" charset="0"/>
                      </a:rPr>
                      <m:t>′</m:t>
                    </m:r>
                  </m:oMath>
                </a14:m>
                <a:r>
                  <a:rPr lang="zh-CN" altLang="en-US" dirty="0"/>
                  <a:t>的行为值函数，但是我们有必要再重新进行</a:t>
                </a:r>
                <a:r>
                  <a:rPr lang="en-US" altLang="zh-CN" dirty="0"/>
                  <a:t>k</a:t>
                </a:r>
                <a:r>
                  <a:rPr lang="zh-CN" altLang="en-US" dirty="0"/>
                  <a:t>组试验吗？</a:t>
                </a:r>
                <a:endParaRPr lang="en-US" altLang="zh-CN" dirty="0"/>
              </a:p>
              <a:p>
                <a:r>
                  <a:rPr lang="zh-CN" altLang="en-US" dirty="0"/>
                  <a:t>进行</a:t>
                </a:r>
                <a:r>
                  <a:rPr lang="en-US" altLang="zh-CN" dirty="0"/>
                  <a:t>k</a:t>
                </a:r>
                <a:r>
                  <a:rPr lang="zh-CN" altLang="en-US" dirty="0"/>
                  <a:t>组试验的目的是尽量探寻到基于策略</a:t>
                </a:r>
                <a14:m>
                  <m:oMath xmlns:m="http://schemas.openxmlformats.org/officeDocument/2006/math">
                    <m:r>
                      <a:rPr lang="zh-CN" altLang="en-US" i="1">
                        <a:latin typeface="Cambria Math" panose="02040503050406030204" pitchFamily="18" charset="0"/>
                      </a:rPr>
                      <m:t>𝜋</m:t>
                    </m:r>
                    <m:r>
                      <a:rPr lang="en-US" altLang="zh-CN" i="1">
                        <a:latin typeface="Cambria Math" panose="02040503050406030204" pitchFamily="18" charset="0"/>
                      </a:rPr>
                      <m:t>′</m:t>
                    </m:r>
                    <m:r>
                      <a:rPr lang="zh-CN" altLang="en-US" i="1" smtClean="0">
                        <a:latin typeface="Cambria Math" panose="02040503050406030204" pitchFamily="18" charset="0"/>
                      </a:rPr>
                      <m:t>而</m:t>
                    </m:r>
                  </m:oMath>
                </a14:m>
                <a:r>
                  <a:rPr lang="zh-CN" altLang="en-US" dirty="0"/>
                  <a:t>所涉及到的所有状态，然后得到对应的行为值函数，但是我们的目的是得到数据，然后利用进行改进，所以只要我们收集到足够用于策略提升的信息，对我们有用的数据，就可以停止试验。计算行为值函数是基于</a:t>
                </a:r>
                <a:r>
                  <a:rPr lang="en-US" altLang="zh-CN" dirty="0"/>
                  <a:t>Incremental Mean</a:t>
                </a:r>
                <a:r>
                  <a:rPr lang="zh-CN" altLang="en-US" dirty="0"/>
                  <a:t>公式的，它数学定义即朝着错误项方向去更新，所以只要做一组或几组试验后，行为值函数即是朝着错误项方向去更新的，里面已经包含了足够的用于策略提升的信息。</a:t>
                </a:r>
                <a:endParaRPr lang="en-US" altLang="zh-CN" dirty="0"/>
              </a:p>
              <a:p>
                <a:pPr marL="285750" indent="-285750">
                  <a:buFont typeface="Arial" panose="020B0604020202020204" pitchFamily="34" charset="0"/>
                  <a:buChar char="•"/>
                </a:pPr>
                <a:r>
                  <a:rPr lang="zh-CN" altLang="en-US" dirty="0"/>
                  <a:t>加快了速率</a:t>
                </a:r>
                <a:endParaRPr lang="en-US" altLang="zh-CN" dirty="0"/>
              </a:p>
            </p:txBody>
          </p:sp>
        </mc:Choice>
        <mc:Fallback xmlns="">
          <p:sp>
            <p:nvSpPr>
              <p:cNvPr id="12" name="矩形 11">
                <a:extLst>
                  <a:ext uri="{FF2B5EF4-FFF2-40B4-BE49-F238E27FC236}">
                    <a16:creationId xmlns:a16="http://schemas.microsoft.com/office/drawing/2014/main" id="{C330A156-C527-4DBC-824D-A219D3C5F8EE}"/>
                  </a:ext>
                </a:extLst>
              </p:cNvPr>
              <p:cNvSpPr>
                <a:spLocks noRot="1" noChangeAspect="1" noMove="1" noResize="1" noEditPoints="1" noAdjustHandles="1" noChangeArrowheads="1" noChangeShapeType="1" noTextEdit="1"/>
              </p:cNvSpPr>
              <p:nvPr/>
            </p:nvSpPr>
            <p:spPr>
              <a:xfrm>
                <a:off x="5506065" y="3422668"/>
                <a:ext cx="6096000" cy="3416320"/>
              </a:xfrm>
              <a:prstGeom prst="rect">
                <a:avLst/>
              </a:prstGeom>
              <a:blipFill>
                <a:blip r:embed="rId5"/>
                <a:stretch>
                  <a:fillRect l="-800" t="-891" r="-900" b="-1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475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E36CA-CB84-484E-AE2E-485B2122C904}"/>
              </a:ext>
            </a:extLst>
          </p:cNvPr>
          <p:cNvSpPr>
            <a:spLocks noGrp="1"/>
          </p:cNvSpPr>
          <p:nvPr>
            <p:ph type="title"/>
          </p:nvPr>
        </p:nvSpPr>
        <p:spPr/>
        <p:txBody>
          <a:bodyPr>
            <a:normAutofit/>
          </a:bodyPr>
          <a:lstStyle/>
          <a:p>
            <a:r>
              <a:rPr lang="en-US" altLang="zh-CN" sz="3200" dirty="0"/>
              <a:t>GLIE(greedy in the Limit with Infinite Exploration)</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ED0BE9F-FED1-445A-A83C-66608455285C}"/>
                  </a:ext>
                </a:extLst>
              </p:cNvPr>
              <p:cNvSpPr>
                <a:spLocks noGrp="1"/>
              </p:cNvSpPr>
              <p:nvPr>
                <p:ph idx="1"/>
              </p:nvPr>
            </p:nvSpPr>
            <p:spPr/>
            <p:txBody>
              <a:bodyPr>
                <a:normAutofit/>
              </a:bodyPr>
              <a:lstStyle/>
              <a:p>
                <a:r>
                  <a:rPr lang="zh-CN" altLang="en-US" sz="2600" dirty="0"/>
                  <a:t>权衡探索和贪婪的平衡木</a:t>
                </a:r>
              </a:p>
              <a:p>
                <a:r>
                  <a:rPr lang="zh-CN" altLang="en-US" sz="2600" dirty="0"/>
                  <a:t>作用</a:t>
                </a:r>
                <a:endParaRPr lang="en-US" altLang="zh-CN" sz="2600" dirty="0"/>
              </a:p>
              <a:p>
                <a:pPr marL="0" indent="0">
                  <a:buNone/>
                </a:pPr>
                <a:r>
                  <a:rPr lang="zh-CN" altLang="en-US" sz="2000" dirty="0"/>
                  <a:t>使用</a:t>
                </a:r>
                <a14:m>
                  <m:oMath xmlns:m="http://schemas.openxmlformats.org/officeDocument/2006/math">
                    <m:r>
                      <a:rPr lang="zh-CN" altLang="en-US" sz="2000" i="1">
                        <a:latin typeface="Cambria Math" panose="02040503050406030204" pitchFamily="18" charset="0"/>
                      </a:rPr>
                      <m:t>𝜖</m:t>
                    </m:r>
                  </m:oMath>
                </a14:m>
                <a:r>
                  <a:rPr lang="en-US" altLang="zh-CN" sz="2000" dirty="0"/>
                  <a:t>-</a:t>
                </a:r>
                <a:r>
                  <a:rPr lang="zh-CN" altLang="en-US" sz="2000" dirty="0"/>
                  <a:t>贪婪策略进行蒙特卡罗控制只能得到基于该策略的近似行为值函数，这是因为该策略一直在进行探索，没有终止条件（总会有</a:t>
                </a:r>
                <a14:m>
                  <m:oMath xmlns:m="http://schemas.openxmlformats.org/officeDocument/2006/math">
                    <m:r>
                      <a:rPr lang="zh-CN" altLang="en-US" sz="2000" i="1">
                        <a:latin typeface="Cambria Math" panose="02040503050406030204" pitchFamily="18" charset="0"/>
                      </a:rPr>
                      <m:t>𝜖</m:t>
                    </m:r>
                  </m:oMath>
                </a14:m>
                <a:r>
                  <a:rPr lang="zh-CN" altLang="en-US" sz="2000" dirty="0"/>
                  <a:t>概率进行随机行动）。所以我们需要在两个方面做出平衡，一方面不想丢掉任何更好信息和状态，另一方面随着策略改善最终希望终止于最优策略。</a:t>
                </a:r>
                <a:endParaRPr lang="en-US" altLang="zh-CN" sz="2000" dirty="0"/>
              </a:p>
              <a:p>
                <a:pPr marL="514350" indent="-514350">
                  <a:buFont typeface="+mj-ea"/>
                  <a:buAutoNum type="ea1JpnChsDbPeriod"/>
                </a:pPr>
                <a:r>
                  <a:rPr lang="zh-CN" altLang="en-US" sz="2000" dirty="0"/>
                  <a:t>所有状态行为会被无限次探索</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b="0" i="1" smtClean="0">
                        <a:latin typeface="Cambria Math" panose="02040503050406030204" pitchFamily="18" charset="0"/>
                      </a:rPr>
                      <m:t>)</m:t>
                    </m:r>
                  </m:oMath>
                </a14:m>
                <a:r>
                  <a:rPr lang="zh-CN" altLang="en-US" sz="2000" dirty="0">
                    <a:latin typeface="Cambria Math" panose="02040503050406030204" pitchFamily="18" charset="0"/>
                  </a:rPr>
                  <a:t>代表状态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latin typeface="Cambria Math" panose="02040503050406030204" pitchFamily="18" charset="0"/>
                  </a:rPr>
                  <a:t>下执行</a:t>
                </a:r>
                <a14:m>
                  <m:oMath xmlns:m="http://schemas.openxmlformats.org/officeDocument/2006/math">
                    <m:r>
                      <a:rPr lang="en-US" altLang="zh-CN" sz="2000" i="1" dirty="0" smtClean="0">
                        <a:latin typeface="Cambria Math" panose="02040503050406030204" pitchFamily="18" charset="0"/>
                      </a:rPr>
                      <m:t>𝑎</m:t>
                    </m:r>
                  </m:oMath>
                </a14:m>
                <a:r>
                  <a:rPr lang="zh-CN" altLang="en-US" sz="2000" dirty="0">
                    <a:latin typeface="Cambria Math" panose="02040503050406030204" pitchFamily="18" charset="0"/>
                  </a:rPr>
                  <a:t>行为访问的次数</a:t>
                </a:r>
                <a:endParaRPr lang="en-US" altLang="zh-CN" sz="2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lim</m:t>
                              </m:r>
                            </m:e>
                            <m:lim>
                              <m:r>
                                <a:rPr lang="en-US" altLang="zh-CN" sz="2000" i="1">
                                  <a:latin typeface="Cambria Math" panose="02040503050406030204" pitchFamily="18" charset="0"/>
                                </a:rPr>
                                <m:t>𝑘</m:t>
                              </m:r>
                              <m:r>
                                <a:rPr lang="en-US" altLang="zh-CN" sz="2000" i="1">
                                  <a:latin typeface="Cambria Math" panose="02040503050406030204" pitchFamily="18" charset="0"/>
                                  <a:ea typeface="Cambria Math" panose="02040503050406030204" pitchFamily="18" charset="0"/>
                                </a:rPr>
                                <m:t>→∞</m:t>
                              </m:r>
                            </m:lim>
                          </m:limLow>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e>
                      </m:func>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oMath>
                  </m:oMathPara>
                </a14:m>
                <a:endParaRPr lang="en-US" altLang="zh-CN" sz="2000" dirty="0">
                  <a:latin typeface="Cambria Math" panose="02040503050406030204" pitchFamily="18" charset="0"/>
                </a:endParaRPr>
              </a:p>
              <a:p>
                <a:pPr marL="514350" indent="-514350">
                  <a:buFont typeface="+mj-ea"/>
                  <a:buAutoNum type="ea1JpnChsDbPeriod" startAt="2"/>
                </a:pPr>
                <a:r>
                  <a:rPr lang="zh-CN" altLang="en-US" sz="2000" dirty="0"/>
                  <a:t>随着采样趋于无穷多，策略收敛至一个贪婪策略</a:t>
                </a:r>
                <a:endParaRPr lang="en-US" altLang="zh-CN" sz="20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panose="02040503050406030204" pitchFamily="18" charset="0"/>
                                </a:rPr>
                                <m:t>lim</m:t>
                              </m:r>
                            </m:e>
                            <m:lim>
                              <m:r>
                                <a:rPr lang="en-US" altLang="zh-CN" sz="2000" i="1">
                                  <a:latin typeface="Cambria Math" panose="02040503050406030204" pitchFamily="18" charset="0"/>
                                </a:rPr>
                                <m:t>𝑘</m:t>
                              </m:r>
                              <m:r>
                                <a:rPr lang="en-US" altLang="zh-CN" sz="2000" i="1">
                                  <a:latin typeface="Cambria Math" panose="02040503050406030204" pitchFamily="18" charset="0"/>
                                  <a:ea typeface="Cambria Math" panose="02040503050406030204" pitchFamily="18" charset="0"/>
                                </a:rPr>
                                <m:t>→∞</m:t>
                              </m:r>
                            </m:lim>
                          </m:limLow>
                        </m:fName>
                        <m:e>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i="1" smtClean="0">
                                  <a:latin typeface="Cambria Math" panose="02040503050406030204" pitchFamily="18" charset="0"/>
                                  <a:ea typeface="Cambria Math" panose="02040503050406030204" pitchFamily="18" charset="0"/>
                                </a:rPr>
                                <m:t>𝜋</m:t>
                              </m:r>
                            </m:e>
                            <m:sub>
                              <m:r>
                                <a:rPr lang="en-US" altLang="zh-CN" sz="2000" b="0" i="1" smtClean="0">
                                  <a:latin typeface="Cambria Math" panose="02040503050406030204" pitchFamily="18" charset="0"/>
                                  <a:ea typeface="Cambria Math" panose="02040503050406030204" pitchFamily="18" charset="0"/>
                                </a:rPr>
                                <m:t>𝑘</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e>
                      </m:func>
                      <m:r>
                        <a:rPr lang="en-US" altLang="zh-CN" sz="2000" i="1">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limLow>
                        <m:limLowPr>
                          <m:ctrlPr>
                            <a:rPr lang="en-US" altLang="zh-CN" sz="2000" i="1" dirty="0">
                              <a:latin typeface="Cambria Math" panose="02040503050406030204" pitchFamily="18" charset="0"/>
                            </a:rPr>
                          </m:ctrlPr>
                        </m:limLowPr>
                        <m:e>
                          <m:r>
                            <a:rPr lang="en-US" altLang="zh-CN" sz="2000" i="1" dirty="0">
                              <a:latin typeface="Cambria Math" panose="02040503050406030204" pitchFamily="18" charset="0"/>
                            </a:rPr>
                            <m:t>𝑎𝑟𝑔𝑚𝑎𝑥</m:t>
                          </m:r>
                        </m:e>
                        <m:lim>
                          <m:sSup>
                            <m:sSupPr>
                              <m:ctrlPr>
                                <a:rPr lang="en-US" altLang="zh-CN" sz="2000" b="0" i="1" dirty="0" smtClean="0">
                                  <a:latin typeface="Cambria Math" panose="02040503050406030204" pitchFamily="18" charset="0"/>
                                </a:rPr>
                              </m:ctrlPr>
                            </m:sSupPr>
                            <m:e>
                              <m:r>
                                <a:rPr lang="en-US" altLang="zh-CN" sz="2000" i="1" dirty="0">
                                  <a:latin typeface="Cambria Math" panose="02040503050406030204" pitchFamily="18" charset="0"/>
                                </a:rPr>
                                <m:t>𝑎</m:t>
                              </m:r>
                            </m:e>
                            <m:sup>
                              <m:r>
                                <a:rPr lang="en-US" altLang="zh-CN" sz="2000" b="0" i="1" dirty="0" smtClean="0">
                                  <a:latin typeface="Cambria Math" panose="02040503050406030204" pitchFamily="18" charset="0"/>
                                </a:rPr>
                                <m:t>′</m:t>
                              </m:r>
                            </m:sup>
                          </m:sSup>
                          <m:r>
                            <a:rPr lang="en-US" altLang="zh-CN" sz="2000" i="1" dirty="0">
                              <a:latin typeface="Cambria Math" panose="02040503050406030204" pitchFamily="18" charset="0"/>
                            </a:rPr>
                            <m:t>∈</m:t>
                          </m:r>
                          <m:r>
                            <a:rPr lang="en-US" altLang="zh-CN" sz="2000" i="1" dirty="0" err="1">
                              <a:latin typeface="Cambria Math" panose="02040503050406030204" pitchFamily="18" charset="0"/>
                            </a:rPr>
                            <m:t>𝐴</m:t>
                          </m:r>
                        </m:lim>
                      </m:limLow>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𝑄</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𝑠</m:t>
                      </m:r>
                      <m:r>
                        <a:rPr lang="en-US" altLang="zh-CN" sz="2000" i="1" dirty="0">
                          <a:latin typeface="Cambria Math" panose="02040503050406030204" pitchFamily="18" charset="0"/>
                        </a:rPr>
                        <m:t>,</m:t>
                      </m:r>
                      <m:r>
                        <a:rPr lang="en-US" altLang="zh-CN" sz="2000" i="1" dirty="0">
                          <a:latin typeface="Cambria Math" panose="02040503050406030204" pitchFamily="18" charset="0"/>
                        </a:rPr>
                        <m:t>𝑎</m:t>
                      </m:r>
                      <m:r>
                        <a:rPr lang="en-US" altLang="zh-CN" sz="2000" b="0" i="1" dirty="0" smtClean="0">
                          <a:latin typeface="Cambria Math" panose="02040503050406030204" pitchFamily="18" charset="0"/>
                        </a:rPr>
                        <m:t>′</m:t>
                      </m:r>
                      <m:r>
                        <a:rPr lang="en-US" altLang="zh-CN" sz="2000" i="1" dirty="0">
                          <a:latin typeface="Cambria Math" panose="02040503050406030204" pitchFamily="18" charset="0"/>
                        </a:rPr>
                        <m:t>)</m:t>
                      </m:r>
                      <m:r>
                        <a:rPr lang="en-US" altLang="zh-CN" sz="2000" b="0" i="1" smtClean="0">
                          <a:latin typeface="Cambria Math" panose="02040503050406030204" pitchFamily="18" charset="0"/>
                        </a:rPr>
                        <m:t>)</m:t>
                      </m:r>
                    </m:oMath>
                  </m:oMathPara>
                </a14:m>
                <a:endParaRPr lang="en-US" altLang="zh-CN" sz="2000" dirty="0">
                  <a:latin typeface="Cambria Math" panose="02040503050406030204" pitchFamily="18" charset="0"/>
                </a:endParaRPr>
              </a:p>
              <a:p>
                <a:pPr marL="0" indent="0">
                  <a:buNone/>
                </a:pPr>
                <a:r>
                  <a:rPr lang="zh-CN" altLang="en-US" sz="2000" dirty="0"/>
                  <a:t>在使用</a:t>
                </a:r>
                <a14:m>
                  <m:oMath xmlns:m="http://schemas.openxmlformats.org/officeDocument/2006/math">
                    <m:r>
                      <a:rPr lang="zh-CN" altLang="en-US" sz="2000" i="1">
                        <a:latin typeface="Cambria Math" panose="02040503050406030204" pitchFamily="18" charset="0"/>
                      </a:rPr>
                      <m:t>𝜖</m:t>
                    </m:r>
                  </m:oMath>
                </a14:m>
                <a:r>
                  <a:rPr lang="en-US" altLang="zh-CN" sz="2000" dirty="0"/>
                  <a:t>-</a:t>
                </a:r>
                <a:r>
                  <a:rPr lang="zh-CN" altLang="en-US" sz="2000" dirty="0"/>
                  <a:t>贪婪策略时，令</a:t>
                </a:r>
                <a14:m>
                  <m:oMath xmlns:m="http://schemas.openxmlformats.org/officeDocument/2006/math">
                    <m:r>
                      <a:rPr lang="zh-CN" altLang="en-US" sz="2000" i="1">
                        <a:latin typeface="Cambria Math" panose="02040503050406030204" pitchFamily="18" charset="0"/>
                      </a:rPr>
                      <m:t>𝜖</m:t>
                    </m:r>
                  </m:oMath>
                </a14:m>
                <a:r>
                  <a:rPr lang="zh-CN" altLang="en-US" sz="2000" dirty="0"/>
                  <a:t>随采样次数无限增加而减少趋向于</a:t>
                </a:r>
                <a:r>
                  <a:rPr lang="en-US" altLang="zh-CN" sz="2000" dirty="0"/>
                  <a:t>0</a:t>
                </a:r>
                <a:r>
                  <a:rPr lang="zh-CN" altLang="en-US" sz="2000" dirty="0"/>
                  <a:t>就符合</a:t>
                </a:r>
                <a:r>
                  <a:rPr lang="en-US" altLang="zh-CN" sz="2000" dirty="0"/>
                  <a:t>GLIE</a:t>
                </a:r>
                <a:r>
                  <a:rPr lang="zh-CN" altLang="en-US" sz="2000" dirty="0"/>
                  <a:t>。</a:t>
                </a:r>
                <a:r>
                  <a:rPr lang="en-US" altLang="zh-CN" sz="2000" dirty="0"/>
                  <a:t>e.g. </a:t>
                </a:r>
                <a14:m>
                  <m:oMath xmlns:m="http://schemas.openxmlformats.org/officeDocument/2006/math">
                    <m:r>
                      <a:rPr lang="zh-CN" altLang="en-US" sz="2000" i="1">
                        <a:latin typeface="Cambria Math" panose="02040503050406030204" pitchFamily="18" charset="0"/>
                      </a:rPr>
                      <m:t>𝜖</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𝑘</m:t>
                        </m:r>
                      </m:den>
                    </m:f>
                  </m:oMath>
                </a14:m>
                <a:endParaRPr lang="en-US" altLang="zh-CN" sz="2000" b="0" dirty="0"/>
              </a:p>
              <a:p>
                <a:pPr marL="0" indent="0">
                  <a:buNone/>
                </a:pPr>
                <a:endParaRPr lang="en-US" altLang="zh-CN" sz="2000" dirty="0"/>
              </a:p>
            </p:txBody>
          </p:sp>
        </mc:Choice>
        <mc:Fallback xmlns="">
          <p:sp>
            <p:nvSpPr>
              <p:cNvPr id="3" name="内容占位符 2">
                <a:extLst>
                  <a:ext uri="{FF2B5EF4-FFF2-40B4-BE49-F238E27FC236}">
                    <a16:creationId xmlns:a16="http://schemas.microsoft.com/office/drawing/2014/main" id="{9ED0BE9F-FED1-445A-A83C-66608455285C}"/>
                  </a:ext>
                </a:extLst>
              </p:cNvPr>
              <p:cNvSpPr>
                <a:spLocks noGrp="1" noRot="1" noChangeAspect="1" noMove="1" noResize="1" noEditPoints="1" noAdjustHandles="1" noChangeArrowheads="1" noChangeShapeType="1" noTextEdit="1"/>
              </p:cNvSpPr>
              <p:nvPr>
                <p:ph idx="1"/>
              </p:nvPr>
            </p:nvSpPr>
            <p:spPr>
              <a:blipFill>
                <a:blip r:embed="rId2"/>
                <a:stretch>
                  <a:fillRect l="-928" t="-2101"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98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CFBA1-15D3-4E49-BD74-C1E780C4984F}"/>
              </a:ext>
            </a:extLst>
          </p:cNvPr>
          <p:cNvSpPr>
            <a:spLocks noGrp="1"/>
          </p:cNvSpPr>
          <p:nvPr>
            <p:ph type="title"/>
          </p:nvPr>
        </p:nvSpPr>
        <p:spPr/>
        <p:txBody>
          <a:bodyPr>
            <a:normAutofit/>
          </a:bodyPr>
          <a:lstStyle/>
          <a:p>
            <a:r>
              <a:rPr lang="en-US" altLang="zh-CN" sz="3200" dirty="0"/>
              <a:t>GLIE</a:t>
            </a:r>
            <a:r>
              <a:rPr lang="zh-CN" altLang="en-US" sz="3200" dirty="0"/>
              <a:t>蒙特卡罗控制算法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91A132-9BE0-4137-A0AF-C5900224F0BB}"/>
                  </a:ext>
                </a:extLst>
              </p:cNvPr>
              <p:cNvSpPr>
                <a:spLocks noGrp="1"/>
              </p:cNvSpPr>
              <p:nvPr>
                <p:ph idx="1"/>
              </p:nvPr>
            </p:nvSpPr>
            <p:spPr/>
            <p:txBody>
              <a:bodyPr>
                <a:normAutofit/>
              </a:bodyPr>
              <a:lstStyle/>
              <a:p>
                <a:r>
                  <a:rPr lang="zh-CN" altLang="en-US" sz="2400" dirty="0"/>
                  <a:t>给定策略</a:t>
                </a:r>
                <a14:m>
                  <m:oMath xmlns:m="http://schemas.openxmlformats.org/officeDocument/2006/math">
                    <m:r>
                      <a:rPr lang="en-US" altLang="zh-CN" sz="2400" i="1" dirty="0" smtClean="0">
                        <a:latin typeface="Cambria Math" panose="02040503050406030204" pitchFamily="18" charset="0"/>
                      </a:rPr>
                      <m:t>𝜋</m:t>
                    </m:r>
                  </m:oMath>
                </a14:m>
                <a:r>
                  <a:rPr lang="zh-CN" altLang="en-US" sz="2400" dirty="0"/>
                  <a:t>，采样第</a:t>
                </a:r>
                <a:r>
                  <a:rPr lang="en-US" altLang="zh-CN" sz="2400" dirty="0"/>
                  <a:t>k</a:t>
                </a:r>
                <a:r>
                  <a:rPr lang="zh-CN" altLang="en-US" sz="2400" dirty="0"/>
                  <a:t>个试验的完整状态序列</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𝑇</m:t>
                          </m:r>
                        </m:sub>
                      </m:sSub>
                      <m:r>
                        <a:rPr lang="en-US" altLang="zh-CN" sz="2000" b="0" i="1" smtClean="0">
                          <a:latin typeface="Cambria Math" panose="02040503050406030204" pitchFamily="18" charset="0"/>
                        </a:rPr>
                        <m:t>}</m:t>
                      </m:r>
                    </m:oMath>
                  </m:oMathPara>
                </a14:m>
                <a:endParaRPr lang="en-US" altLang="zh-CN" sz="2000" dirty="0"/>
              </a:p>
              <a:p>
                <a:r>
                  <a:rPr lang="zh-CN" altLang="en-US" sz="2400" dirty="0"/>
                  <a:t>对该状态序列中出现的每一个状态行为对</a:t>
                </a:r>
                <a14:m>
                  <m:oMath xmlns:m="http://schemas.openxmlformats.org/officeDocument/2006/math">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𝑡</m:t>
                        </m:r>
                      </m:sub>
                    </m:sSub>
                    <m:r>
                      <a:rPr lang="en-US" altLang="zh-CN" sz="2400" b="0" i="0"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a14:m>
                <a:r>
                  <a:rPr lang="en-US" altLang="zh-CN" sz="2400" dirty="0"/>
                  <a:t>,</a:t>
                </a:r>
                <a:r>
                  <a:rPr lang="zh-CN" altLang="en-US" sz="2400" dirty="0"/>
                  <a:t>更新其计数器</a:t>
                </a:r>
                <a14:m>
                  <m:oMath xmlns:m="http://schemas.openxmlformats.org/officeDocument/2006/math">
                    <m:r>
                      <a:rPr lang="en-US" altLang="zh-CN" sz="2400" i="1" dirty="0" smtClean="0">
                        <a:latin typeface="Cambria Math" panose="02040503050406030204" pitchFamily="18" charset="0"/>
                      </a:rPr>
                      <m:t>𝑁</m:t>
                    </m:r>
                  </m:oMath>
                </a14:m>
                <a:r>
                  <a:rPr lang="zh-CN" altLang="en-US" sz="2400" dirty="0"/>
                  <a:t>和行为值函数</a:t>
                </a:r>
                <a14:m>
                  <m:oMath xmlns:m="http://schemas.openxmlformats.org/officeDocument/2006/math">
                    <m:r>
                      <a:rPr lang="en-US" altLang="zh-CN" sz="2400" i="1" dirty="0" smtClean="0">
                        <a:latin typeface="Cambria Math" panose="02040503050406030204" pitchFamily="18" charset="0"/>
                      </a:rPr>
                      <m:t>𝑄</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𝑁</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𝑁</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+1</m:t>
                      </m:r>
                    </m:oMath>
                  </m:oMathPara>
                </a14:m>
                <a:endParaRPr lang="en-US" altLang="zh-CN" sz="2000" dirty="0"/>
              </a:p>
              <a:p>
                <a:pPr marL="0" indent="0" algn="ctr">
                  <a:buNone/>
                </a:pPr>
                <a14:m>
                  <m:oMath xmlns:m="http://schemas.openxmlformats.org/officeDocument/2006/math">
                    <m:r>
                      <a:rPr lang="en-US" altLang="zh-CN" sz="2000" b="0" i="1" smtClean="0">
                        <a:latin typeface="Cambria Math" panose="02040503050406030204" pitchFamily="18" charset="0"/>
                      </a:rPr>
                      <m:t>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 </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𝑁</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den>
                    </m:f>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oMath>
                </a14:m>
                <a:r>
                  <a:rPr lang="zh-CN" altLang="en-US" sz="2000" dirty="0"/>
                  <a:t>（能否换成固定步长？）</a:t>
                </a:r>
                <a:endParaRPr lang="en-US" altLang="zh-CN" sz="2000" dirty="0"/>
              </a:p>
              <a:p>
                <a:r>
                  <a:rPr lang="zh-CN" altLang="en-US" sz="2400" dirty="0"/>
                  <a:t>基于新的行为值函数</a:t>
                </a:r>
                <a14:m>
                  <m:oMath xmlns:m="http://schemas.openxmlformats.org/officeDocument/2006/math">
                    <m:r>
                      <a:rPr lang="en-US" altLang="zh-CN" sz="2400" i="1" dirty="0" smtClean="0">
                        <a:latin typeface="Cambria Math" panose="02040503050406030204" pitchFamily="18" charset="0"/>
                      </a:rPr>
                      <m:t>𝑄</m:t>
                    </m:r>
                  </m:oMath>
                </a14:m>
                <a:r>
                  <a:rPr lang="zh-CN" altLang="en-US" sz="2400" dirty="0"/>
                  <a:t>以如下方式进行改善</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𝜖</m:t>
                      </m:r>
                      <m:r>
                        <a:rPr lang="en-US" altLang="zh-CN" sz="2000" i="1" smtClean="0">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𝑘</m:t>
                          </m:r>
                        </m:den>
                      </m:f>
                    </m:oMath>
                  </m:oMathPara>
                </a14:m>
                <a:endParaRPr lang="en-US" altLang="zh-CN"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𝜋</m:t>
                      </m:r>
                      <m:r>
                        <a:rPr lang="zh-CN" altLang="en-US" sz="2000" i="1" smtClean="0">
                          <a:latin typeface="Cambria Math" panose="02040503050406030204" pitchFamily="18" charset="0"/>
                        </a:rPr>
                        <m:t>←</m:t>
                      </m:r>
                      <m:r>
                        <a:rPr lang="zh-CN" altLang="en-US" sz="2000" i="1">
                          <a:latin typeface="Cambria Math" panose="02040503050406030204" pitchFamily="18" charset="0"/>
                        </a:rPr>
                        <m:t>𝜖</m:t>
                      </m:r>
                      <m:r>
                        <a:rPr lang="en-US" altLang="zh-CN" sz="2000" i="1" smtClean="0">
                          <a:latin typeface="Cambria Math" panose="02040503050406030204" pitchFamily="18" charset="0"/>
                        </a:rPr>
                        <m:t>−</m:t>
                      </m:r>
                      <m:r>
                        <a:rPr lang="en-US" altLang="zh-CN" sz="2000" i="1" dirty="0" smtClean="0">
                          <a:latin typeface="Cambria Math" panose="02040503050406030204" pitchFamily="18" charset="0"/>
                        </a:rPr>
                        <m:t>𝑔𝑟𝑒𝑒𝑑𝑦</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𝑄</m:t>
                      </m:r>
                      <m:r>
                        <a:rPr lang="en-US" altLang="zh-CN" sz="2000" i="1" dirty="0" smtClean="0">
                          <a:latin typeface="Cambria Math" panose="02040503050406030204" pitchFamily="18" charset="0"/>
                        </a:rPr>
                        <m:t>)</m:t>
                      </m:r>
                    </m:oMath>
                  </m:oMathPara>
                </a14:m>
                <a:endParaRPr lang="en-US" altLang="zh-CN" sz="2000" dirty="0"/>
              </a:p>
              <a:p>
                <a:r>
                  <a:rPr lang="zh-CN" altLang="en-US" sz="2400" dirty="0"/>
                  <a:t>随着</a:t>
                </a:r>
                <a:r>
                  <a:rPr lang="en-US" altLang="zh-CN" sz="2400" dirty="0"/>
                  <a:t>k</a:t>
                </a:r>
                <a:r>
                  <a:rPr lang="zh-CN" altLang="en-US" sz="2400" dirty="0"/>
                  <a:t>增加，策略在改善的过程中也从随机逐渐收敛于最优策略</a:t>
                </a:r>
                <a:endParaRPr lang="en-US" altLang="zh-CN" sz="2400" dirty="0"/>
              </a:p>
              <a:p>
                <a:pPr marL="0" indent="0">
                  <a:buNone/>
                </a:pPr>
                <a:endParaRPr lang="en-US" altLang="zh-CN" sz="2000" dirty="0"/>
              </a:p>
              <a:p>
                <a:pPr marL="0" indent="0">
                  <a:buNone/>
                </a:pPr>
                <a:endParaRPr lang="zh-CN" altLang="en-US" sz="2400" dirty="0"/>
              </a:p>
            </p:txBody>
          </p:sp>
        </mc:Choice>
        <mc:Fallback xmlns="">
          <p:sp>
            <p:nvSpPr>
              <p:cNvPr id="3" name="内容占位符 2">
                <a:extLst>
                  <a:ext uri="{FF2B5EF4-FFF2-40B4-BE49-F238E27FC236}">
                    <a16:creationId xmlns:a16="http://schemas.microsoft.com/office/drawing/2014/main" id="{E691A132-9BE0-4137-A0AF-C5900224F0BB}"/>
                  </a:ext>
                </a:extLst>
              </p:cNvPr>
              <p:cNvSpPr>
                <a:spLocks noGrp="1" noRot="1" noChangeAspect="1" noMove="1" noResize="1" noEditPoints="1" noAdjustHandles="1" noChangeArrowheads="1" noChangeShapeType="1" noTextEdit="1"/>
              </p:cNvSpPr>
              <p:nvPr>
                <p:ph idx="1"/>
              </p:nvPr>
            </p:nvSpPr>
            <p:spPr>
              <a:blipFill>
                <a:blip r:embed="rId2"/>
                <a:stretch>
                  <a:fillRect l="-812" t="-182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9564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8FCD6-D851-415F-BC3A-692E2E9EE2CB}"/>
              </a:ext>
            </a:extLst>
          </p:cNvPr>
          <p:cNvSpPr>
            <a:spLocks noGrp="1"/>
          </p:cNvSpPr>
          <p:nvPr>
            <p:ph type="title"/>
          </p:nvPr>
        </p:nvSpPr>
        <p:spPr>
          <a:xfrm>
            <a:off x="838200" y="451321"/>
            <a:ext cx="10515600" cy="649178"/>
          </a:xfrm>
        </p:spPr>
        <p:txBody>
          <a:bodyPr>
            <a:normAutofit/>
          </a:bodyPr>
          <a:lstStyle/>
          <a:p>
            <a:r>
              <a:rPr lang="zh-CN" altLang="en-US" sz="3600" dirty="0"/>
              <a:t>实例</a:t>
            </a:r>
          </a:p>
        </p:txBody>
      </p:sp>
      <p:sp>
        <p:nvSpPr>
          <p:cNvPr id="3" name="内容占位符 2">
            <a:extLst>
              <a:ext uri="{FF2B5EF4-FFF2-40B4-BE49-F238E27FC236}">
                <a16:creationId xmlns:a16="http://schemas.microsoft.com/office/drawing/2014/main" id="{FCBA018D-290D-4705-90FD-BCC5ECAEBCE0}"/>
              </a:ext>
            </a:extLst>
          </p:cNvPr>
          <p:cNvSpPr>
            <a:spLocks noGrp="1"/>
          </p:cNvSpPr>
          <p:nvPr>
            <p:ph idx="1"/>
          </p:nvPr>
        </p:nvSpPr>
        <p:spPr>
          <a:xfrm>
            <a:off x="857270" y="1100499"/>
            <a:ext cx="10515600" cy="484956"/>
          </a:xfrm>
        </p:spPr>
        <p:txBody>
          <a:bodyPr/>
          <a:lstStyle/>
          <a:p>
            <a:r>
              <a:rPr lang="zh-CN" altLang="en-US" sz="2400" dirty="0"/>
              <a:t>设置一个五宫格迷宫，如图：</a:t>
            </a:r>
            <a:endParaRPr lang="en-US" altLang="zh-CN" sz="2400" dirty="0"/>
          </a:p>
          <a:p>
            <a:pPr marL="0" indent="0">
              <a:buNone/>
            </a:pPr>
            <a:endParaRPr lang="zh-CN" altLang="en-US" dirty="0"/>
          </a:p>
        </p:txBody>
      </p:sp>
      <p:sp>
        <p:nvSpPr>
          <p:cNvPr id="5" name="文本框 4">
            <a:extLst>
              <a:ext uri="{FF2B5EF4-FFF2-40B4-BE49-F238E27FC236}">
                <a16:creationId xmlns:a16="http://schemas.microsoft.com/office/drawing/2014/main" id="{9CF62E5D-8851-4310-863B-6B6B0341F17B}"/>
              </a:ext>
            </a:extLst>
          </p:cNvPr>
          <p:cNvSpPr txBox="1"/>
          <p:nvPr/>
        </p:nvSpPr>
        <p:spPr>
          <a:xfrm>
            <a:off x="857270" y="5157336"/>
            <a:ext cx="10477459"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状态空间：</a:t>
            </a:r>
            <a:r>
              <a:rPr lang="en-US" altLang="zh-CN" dirty="0"/>
              <a:t>5</a:t>
            </a:r>
            <a:r>
              <a:rPr lang="zh-CN" altLang="en-US" dirty="0"/>
              <a:t>*</a:t>
            </a:r>
            <a:r>
              <a:rPr lang="en-US" altLang="zh-CN" dirty="0"/>
              <a:t>5=25</a:t>
            </a:r>
            <a:r>
              <a:rPr lang="zh-CN" altLang="en-US" dirty="0"/>
              <a:t>个独立状态，对应每一个格，初始状态为左上角格。</a:t>
            </a:r>
            <a:endParaRPr lang="en-US" altLang="zh-CN" dirty="0"/>
          </a:p>
          <a:p>
            <a:pPr marL="285750" indent="-285750">
              <a:buFont typeface="Arial" panose="020B0604020202020204" pitchFamily="34" charset="0"/>
              <a:buChar char="•"/>
            </a:pPr>
            <a:r>
              <a:rPr lang="zh-CN" altLang="en-US" dirty="0"/>
              <a:t>动作：</a:t>
            </a:r>
            <a:r>
              <a:rPr lang="en-US" altLang="zh-CN" dirty="0"/>
              <a:t>{</a:t>
            </a:r>
            <a:r>
              <a:rPr lang="zh-CN" altLang="en-US" dirty="0"/>
              <a:t>上，下，左，右</a:t>
            </a:r>
            <a:r>
              <a:rPr lang="en-US" altLang="zh-CN" dirty="0"/>
              <a:t>}</a:t>
            </a:r>
          </a:p>
          <a:p>
            <a:pPr marL="285750" indent="-285750">
              <a:buFont typeface="Arial" panose="020B0604020202020204" pitchFamily="34" charset="0"/>
              <a:buChar char="•"/>
            </a:pPr>
            <a:r>
              <a:rPr lang="zh-CN" altLang="en-US" dirty="0"/>
              <a:t>奖励：蓝色格</a:t>
            </a:r>
            <a:r>
              <a:rPr lang="en-US" altLang="zh-CN" dirty="0"/>
              <a:t>+10</a:t>
            </a:r>
            <a:r>
              <a:rPr lang="zh-CN" altLang="en-US" dirty="0"/>
              <a:t>，橘色格</a:t>
            </a:r>
            <a:r>
              <a:rPr lang="en-US" altLang="zh-CN" dirty="0"/>
              <a:t>-1</a:t>
            </a:r>
          </a:p>
          <a:p>
            <a:pPr marL="285750" indent="-285750">
              <a:buFont typeface="Arial" panose="020B0604020202020204" pitchFamily="34" charset="0"/>
              <a:buChar char="•"/>
            </a:pPr>
            <a:r>
              <a:rPr lang="zh-CN" altLang="en-US" dirty="0"/>
              <a:t>计算简便，折扣因子为</a:t>
            </a:r>
            <a:r>
              <a:rPr lang="en-US" altLang="zh-CN" dirty="0"/>
              <a:t>1</a:t>
            </a:r>
            <a:endParaRPr lang="zh-CN" altLang="en-US" dirty="0"/>
          </a:p>
        </p:txBody>
      </p:sp>
      <p:graphicFrame>
        <p:nvGraphicFramePr>
          <p:cNvPr id="6" name="表格 5">
            <a:extLst>
              <a:ext uri="{FF2B5EF4-FFF2-40B4-BE49-F238E27FC236}">
                <a16:creationId xmlns:a16="http://schemas.microsoft.com/office/drawing/2014/main" id="{A09D7436-D612-4890-BFDD-E810D5E729BE}"/>
              </a:ext>
            </a:extLst>
          </p:cNvPr>
          <p:cNvGraphicFramePr>
            <a:graphicFrameLocks noGrp="1"/>
          </p:cNvGraphicFramePr>
          <p:nvPr>
            <p:extLst>
              <p:ext uri="{D42A27DB-BD31-4B8C-83A1-F6EECF244321}">
                <p14:modId xmlns:p14="http://schemas.microsoft.com/office/powerpoint/2010/main" val="1165632810"/>
              </p:ext>
            </p:extLst>
          </p:nvPr>
        </p:nvGraphicFramePr>
        <p:xfrm>
          <a:off x="4498227" y="1749677"/>
          <a:ext cx="3233685" cy="3211205"/>
        </p:xfrm>
        <a:graphic>
          <a:graphicData uri="http://schemas.openxmlformats.org/drawingml/2006/table">
            <a:tbl>
              <a:tblPr firstRow="1" bandRow="1">
                <a:tableStyleId>{5C22544A-7EE6-4342-B048-85BDC9FD1C3A}</a:tableStyleId>
              </a:tblPr>
              <a:tblGrid>
                <a:gridCol w="646737">
                  <a:extLst>
                    <a:ext uri="{9D8B030D-6E8A-4147-A177-3AD203B41FA5}">
                      <a16:colId xmlns:a16="http://schemas.microsoft.com/office/drawing/2014/main" val="642136494"/>
                    </a:ext>
                  </a:extLst>
                </a:gridCol>
                <a:gridCol w="646737">
                  <a:extLst>
                    <a:ext uri="{9D8B030D-6E8A-4147-A177-3AD203B41FA5}">
                      <a16:colId xmlns:a16="http://schemas.microsoft.com/office/drawing/2014/main" val="4224150591"/>
                    </a:ext>
                  </a:extLst>
                </a:gridCol>
                <a:gridCol w="646737">
                  <a:extLst>
                    <a:ext uri="{9D8B030D-6E8A-4147-A177-3AD203B41FA5}">
                      <a16:colId xmlns:a16="http://schemas.microsoft.com/office/drawing/2014/main" val="663583829"/>
                    </a:ext>
                  </a:extLst>
                </a:gridCol>
                <a:gridCol w="646737">
                  <a:extLst>
                    <a:ext uri="{9D8B030D-6E8A-4147-A177-3AD203B41FA5}">
                      <a16:colId xmlns:a16="http://schemas.microsoft.com/office/drawing/2014/main" val="1965469290"/>
                    </a:ext>
                  </a:extLst>
                </a:gridCol>
                <a:gridCol w="646737">
                  <a:extLst>
                    <a:ext uri="{9D8B030D-6E8A-4147-A177-3AD203B41FA5}">
                      <a16:colId xmlns:a16="http://schemas.microsoft.com/office/drawing/2014/main" val="2898913521"/>
                    </a:ext>
                  </a:extLst>
                </a:gridCol>
              </a:tblGrid>
              <a:tr h="64224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248542"/>
                  </a:ext>
                </a:extLst>
              </a:tr>
              <a:tr h="64224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144771"/>
                  </a:ext>
                </a:extLst>
              </a:tr>
              <a:tr h="64224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4186072"/>
                  </a:ext>
                </a:extLst>
              </a:tr>
              <a:tr h="642241">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7899945"/>
                  </a:ext>
                </a:extLst>
              </a:tr>
              <a:tr h="64224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dirty="0"/>
                        <a:t>+10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0974824"/>
                  </a:ext>
                </a:extLst>
              </a:tr>
            </a:tbl>
          </a:graphicData>
        </a:graphic>
      </p:graphicFrame>
    </p:spTree>
    <p:extLst>
      <p:ext uri="{BB962C8B-B14F-4D97-AF65-F5344CB8AC3E}">
        <p14:creationId xmlns:p14="http://schemas.microsoft.com/office/powerpoint/2010/main" val="156110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9F6890A-02D4-46C4-9BB6-64D46FE411C8}"/>
              </a:ext>
            </a:extLst>
          </p:cNvPr>
          <p:cNvSpPr/>
          <p:nvPr/>
        </p:nvSpPr>
        <p:spPr>
          <a:xfrm>
            <a:off x="4913587" y="1166648"/>
            <a:ext cx="2364828" cy="798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序贯决策问题</a:t>
            </a:r>
          </a:p>
        </p:txBody>
      </p:sp>
      <p:sp>
        <p:nvSpPr>
          <p:cNvPr id="5" name="箭头: 下 4">
            <a:extLst>
              <a:ext uri="{FF2B5EF4-FFF2-40B4-BE49-F238E27FC236}">
                <a16:creationId xmlns:a16="http://schemas.microsoft.com/office/drawing/2014/main" id="{81307CFC-1BD3-46FA-82DA-558D30FBCEAA}"/>
              </a:ext>
            </a:extLst>
          </p:cNvPr>
          <p:cNvSpPr/>
          <p:nvPr/>
        </p:nvSpPr>
        <p:spPr>
          <a:xfrm>
            <a:off x="5853685" y="1965434"/>
            <a:ext cx="484632" cy="333705"/>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5C565297-B4FD-4790-802A-58FF3303E41B}"/>
                  </a:ext>
                </a:extLst>
              </p:cNvPr>
              <p:cNvSpPr/>
              <p:nvPr/>
            </p:nvSpPr>
            <p:spPr>
              <a:xfrm>
                <a:off x="4038600" y="2299139"/>
                <a:ext cx="4114801" cy="7987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马尔科夫决策过程</a:t>
                </a:r>
                <a14:m>
                  <m:oMath xmlns:m="http://schemas.openxmlformats.org/officeDocument/2006/math">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S</m:t>
                    </m:r>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𝑅</m:t>
                    </m:r>
                    <m:r>
                      <a:rPr lang="en-US" altLang="zh-CN" i="1" dirty="0">
                        <a:latin typeface="Cambria Math" panose="02040503050406030204" pitchFamily="18" charset="0"/>
                      </a:rPr>
                      <m:t>,</m:t>
                    </m:r>
                    <m:r>
                      <a:rPr lang="zh-CN" altLang="en-US" i="1">
                        <a:latin typeface="Cambria Math" panose="02040503050406030204" pitchFamily="18" charset="0"/>
                      </a:rPr>
                      <m:t>𝛾</m:t>
                    </m:r>
                    <m:r>
                      <a:rPr lang="en-US" altLang="zh-CN" b="0" i="1" smtClean="0">
                        <a:latin typeface="Cambria Math" panose="02040503050406030204" pitchFamily="18" charset="0"/>
                      </a:rPr>
                      <m:t>)</m:t>
                    </m:r>
                  </m:oMath>
                </a14:m>
                <a:endParaRPr lang="en-US" altLang="zh-CN" dirty="0"/>
              </a:p>
            </p:txBody>
          </p:sp>
        </mc:Choice>
        <mc:Fallback xmlns="">
          <p:sp>
            <p:nvSpPr>
              <p:cNvPr id="6" name="矩形: 圆角 5">
                <a:extLst>
                  <a:ext uri="{FF2B5EF4-FFF2-40B4-BE49-F238E27FC236}">
                    <a16:creationId xmlns:a16="http://schemas.microsoft.com/office/drawing/2014/main" id="{5C565297-B4FD-4790-802A-58FF3303E41B}"/>
                  </a:ext>
                </a:extLst>
              </p:cNvPr>
              <p:cNvSpPr>
                <a:spLocks noRot="1" noChangeAspect="1" noMove="1" noResize="1" noEditPoints="1" noAdjustHandles="1" noChangeArrowheads="1" noChangeShapeType="1" noTextEdit="1"/>
              </p:cNvSpPr>
              <p:nvPr/>
            </p:nvSpPr>
            <p:spPr>
              <a:xfrm>
                <a:off x="4038600" y="2299139"/>
                <a:ext cx="4114801" cy="798786"/>
              </a:xfrm>
              <a:prstGeom prst="roundRect">
                <a:avLst/>
              </a:prstGeom>
              <a:blipFill>
                <a:blip r:embed="rId2"/>
                <a:stretch>
                  <a:fillRect/>
                </a:stretch>
              </a:blipFill>
              <a:ln>
                <a:solidFill>
                  <a:schemeClr val="tx1"/>
                </a:solidFill>
              </a:ln>
            </p:spPr>
            <p:txBody>
              <a:bodyPr/>
              <a:lstStyle/>
              <a:p>
                <a:r>
                  <a:rPr lang="zh-CN" altLang="en-US">
                    <a:noFill/>
                  </a:rPr>
                  <a:t> </a:t>
                </a:r>
              </a:p>
            </p:txBody>
          </p:sp>
        </mc:Fallback>
      </mc:AlternateContent>
      <p:cxnSp>
        <p:nvCxnSpPr>
          <p:cNvPr id="8" name="直接连接符 7">
            <a:extLst>
              <a:ext uri="{FF2B5EF4-FFF2-40B4-BE49-F238E27FC236}">
                <a16:creationId xmlns:a16="http://schemas.microsoft.com/office/drawing/2014/main" id="{C6F539C2-CF7E-4A27-BB09-89E83F6B9F0D}"/>
              </a:ext>
            </a:extLst>
          </p:cNvPr>
          <p:cNvCxnSpPr>
            <a:stCxn id="6" idx="2"/>
          </p:cNvCxnSpPr>
          <p:nvPr/>
        </p:nvCxnSpPr>
        <p:spPr>
          <a:xfrm flipH="1">
            <a:off x="6096000" y="3097925"/>
            <a:ext cx="1" cy="220718"/>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EDD9396E-7BBD-42C2-AD00-C3CFE7A2A84E}"/>
              </a:ext>
            </a:extLst>
          </p:cNvPr>
          <p:cNvCxnSpPr>
            <a:cxnSpLocks/>
          </p:cNvCxnSpPr>
          <p:nvPr/>
        </p:nvCxnSpPr>
        <p:spPr>
          <a:xfrm>
            <a:off x="3200400" y="3339663"/>
            <a:ext cx="5791200" cy="0"/>
          </a:xfrm>
          <a:prstGeom prst="line">
            <a:avLst/>
          </a:prstGeom>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4FA61189-FC85-4FC8-A6B1-C5B0924F1AC9}"/>
              </a:ext>
            </a:extLst>
          </p:cNvPr>
          <p:cNvCxnSpPr/>
          <p:nvPr/>
        </p:nvCxnSpPr>
        <p:spPr>
          <a:xfrm>
            <a:off x="3200400" y="3339663"/>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05DB737A-3D61-4717-A4C6-09EDACB66835}"/>
              </a:ext>
            </a:extLst>
          </p:cNvPr>
          <p:cNvCxnSpPr/>
          <p:nvPr/>
        </p:nvCxnSpPr>
        <p:spPr>
          <a:xfrm>
            <a:off x="8991600" y="3339663"/>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矩形: 圆角 18">
                <a:extLst>
                  <a:ext uri="{FF2B5EF4-FFF2-40B4-BE49-F238E27FC236}">
                    <a16:creationId xmlns:a16="http://schemas.microsoft.com/office/drawing/2014/main" id="{FE1A3157-8575-4B91-A94E-28C8381FF910}"/>
                  </a:ext>
                </a:extLst>
              </p:cNvPr>
              <p:cNvSpPr/>
              <p:nvPr/>
            </p:nvSpPr>
            <p:spPr>
              <a:xfrm>
                <a:off x="1752600" y="3668111"/>
                <a:ext cx="2895600" cy="74621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r>
                      <a:rPr lang="zh-CN" altLang="en-US" i="1">
                        <a:latin typeface="Cambria Math" panose="02040503050406030204" pitchFamily="18" charset="0"/>
                      </a:rPr>
                      <m:t>基于</m:t>
                    </m:r>
                  </m:oMath>
                </a14:m>
                <a:r>
                  <a:rPr lang="zh-CN" altLang="en-US" dirty="0"/>
                  <a:t>模型的动态规划方法</a:t>
                </a:r>
                <a:endParaRPr lang="en-US" altLang="zh-CN" dirty="0"/>
              </a:p>
            </p:txBody>
          </p:sp>
        </mc:Choice>
        <mc:Fallback xmlns="">
          <p:sp>
            <p:nvSpPr>
              <p:cNvPr id="19" name="矩形: 圆角 18">
                <a:extLst>
                  <a:ext uri="{FF2B5EF4-FFF2-40B4-BE49-F238E27FC236}">
                    <a16:creationId xmlns:a16="http://schemas.microsoft.com/office/drawing/2014/main" id="{FE1A3157-8575-4B91-A94E-28C8381FF910}"/>
                  </a:ext>
                </a:extLst>
              </p:cNvPr>
              <p:cNvSpPr>
                <a:spLocks noRot="1" noChangeAspect="1" noMove="1" noResize="1" noEditPoints="1" noAdjustHandles="1" noChangeArrowheads="1" noChangeShapeType="1" noTextEdit="1"/>
              </p:cNvSpPr>
              <p:nvPr/>
            </p:nvSpPr>
            <p:spPr>
              <a:xfrm>
                <a:off x="1752600" y="3668111"/>
                <a:ext cx="2895600" cy="746219"/>
              </a:xfrm>
              <a:prstGeom prst="roundRect">
                <a:avLst/>
              </a:prstGeom>
              <a:blipFill>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82AF6CE3-0A28-4CDF-80C5-AFDCBDB4C968}"/>
                  </a:ext>
                </a:extLst>
              </p:cNvPr>
              <p:cNvSpPr/>
              <p:nvPr/>
            </p:nvSpPr>
            <p:spPr>
              <a:xfrm>
                <a:off x="1752600" y="3208284"/>
                <a:ext cx="14782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S</m:t>
                      </m:r>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smtClean="0">
                          <a:solidFill>
                            <a:schemeClr val="tx1"/>
                          </a:solidFill>
                          <a:latin typeface="Cambria Math" panose="02040503050406030204" pitchFamily="18" charset="0"/>
                        </a:rPr>
                        <m:t>𝑃</m:t>
                      </m:r>
                      <m:r>
                        <a:rPr lang="en-US" altLang="zh-CN" i="1" dirty="0" smtClean="0">
                          <a:solidFill>
                            <a:schemeClr val="tx1"/>
                          </a:solidFill>
                          <a:latin typeface="Cambria Math" panose="02040503050406030204" pitchFamily="18" charset="0"/>
                        </a:rPr>
                        <m:t>,</m:t>
                      </m:r>
                      <m:r>
                        <a:rPr lang="en-US" altLang="zh-CN" i="1" dirty="0" smtClean="0">
                          <a:solidFill>
                            <a:schemeClr val="tx1"/>
                          </a:solidFill>
                          <a:latin typeface="Cambria Math" panose="02040503050406030204" pitchFamily="18" charset="0"/>
                        </a:rPr>
                        <m:t>𝑅</m:t>
                      </m:r>
                      <m:r>
                        <a:rPr lang="en-US" altLang="zh-CN" i="1" dirty="0" smtClean="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𝛾</m:t>
                      </m:r>
                      <m:r>
                        <a:rPr lang="en-US" altLang="zh-CN" b="0" i="1" smtClean="0">
                          <a:latin typeface="Cambria Math" panose="02040503050406030204" pitchFamily="18" charset="0"/>
                        </a:rPr>
                        <m:t>)</m:t>
                      </m:r>
                    </m:oMath>
                  </m:oMathPara>
                </a14:m>
                <a:endParaRPr lang="zh-CN" altLang="en-US" dirty="0"/>
              </a:p>
            </p:txBody>
          </p:sp>
        </mc:Choice>
        <mc:Fallback xmlns="">
          <p:sp>
            <p:nvSpPr>
              <p:cNvPr id="20" name="矩形 19">
                <a:extLst>
                  <a:ext uri="{FF2B5EF4-FFF2-40B4-BE49-F238E27FC236}">
                    <a16:creationId xmlns:a16="http://schemas.microsoft.com/office/drawing/2014/main" id="{82AF6CE3-0A28-4CDF-80C5-AFDCBDB4C968}"/>
                  </a:ext>
                </a:extLst>
              </p:cNvPr>
              <p:cNvSpPr>
                <a:spLocks noRot="1" noChangeAspect="1" noMove="1" noResize="1" noEditPoints="1" noAdjustHandles="1" noChangeArrowheads="1" noChangeShapeType="1" noTextEdit="1"/>
              </p:cNvSpPr>
              <p:nvPr/>
            </p:nvSpPr>
            <p:spPr>
              <a:xfrm>
                <a:off x="1752600" y="3208284"/>
                <a:ext cx="1478290"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90F42E73-B45E-45D1-8B20-267F7D6BB0D1}"/>
                  </a:ext>
                </a:extLst>
              </p:cNvPr>
              <p:cNvSpPr/>
              <p:nvPr/>
            </p:nvSpPr>
            <p:spPr>
              <a:xfrm>
                <a:off x="7543800" y="3668111"/>
                <a:ext cx="2895600" cy="74621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 xmlns:m="http://schemas.openxmlformats.org/officeDocument/2006/math">
                    <m:r>
                      <a:rPr lang="zh-CN" altLang="en-US" i="1" smtClean="0">
                        <a:latin typeface="Cambria Math" panose="02040503050406030204" pitchFamily="18" charset="0"/>
                      </a:rPr>
                      <m:t>无</m:t>
                    </m:r>
                  </m:oMath>
                </a14:m>
                <a:r>
                  <a:rPr lang="zh-CN" altLang="en-US" dirty="0"/>
                  <a:t>模型的强化学习方法</a:t>
                </a:r>
                <a:endParaRPr lang="en-US" altLang="zh-CN" dirty="0"/>
              </a:p>
            </p:txBody>
          </p:sp>
        </mc:Choice>
        <mc:Fallback xmlns="">
          <p:sp>
            <p:nvSpPr>
              <p:cNvPr id="21" name="矩形: 圆角 20">
                <a:extLst>
                  <a:ext uri="{FF2B5EF4-FFF2-40B4-BE49-F238E27FC236}">
                    <a16:creationId xmlns:a16="http://schemas.microsoft.com/office/drawing/2014/main" id="{90F42E73-B45E-45D1-8B20-267F7D6BB0D1}"/>
                  </a:ext>
                </a:extLst>
              </p:cNvPr>
              <p:cNvSpPr>
                <a:spLocks noRot="1" noChangeAspect="1" noMove="1" noResize="1" noEditPoints="1" noAdjustHandles="1" noChangeArrowheads="1" noChangeShapeType="1" noTextEdit="1"/>
              </p:cNvSpPr>
              <p:nvPr/>
            </p:nvSpPr>
            <p:spPr>
              <a:xfrm>
                <a:off x="7543800" y="3668111"/>
                <a:ext cx="2895600" cy="746219"/>
              </a:xfrm>
              <a:prstGeom prst="roundRect">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1600375-7A5A-466E-99BE-C074CBD221EF}"/>
                  </a:ext>
                </a:extLst>
              </p:cNvPr>
              <p:cNvSpPr/>
              <p:nvPr/>
            </p:nvSpPr>
            <p:spPr>
              <a:xfrm>
                <a:off x="8961111" y="3208284"/>
                <a:ext cx="17507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S</m:t>
                      </m:r>
                      <m:r>
                        <a:rPr lang="en-US" altLang="zh-CN" i="1" dirty="0">
                          <a:latin typeface="Cambria Math" panose="02040503050406030204" pitchFamily="18" charset="0"/>
                        </a:rPr>
                        <m:t>,</m:t>
                      </m:r>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smtClean="0">
                          <a:solidFill>
                            <a:srgbClr val="FF0000"/>
                          </a:solidFill>
                          <a:latin typeface="Cambria Math" panose="02040503050406030204" pitchFamily="18" charset="0"/>
                        </a:rPr>
                        <m:t>𝑃</m:t>
                      </m:r>
                      <m:r>
                        <a:rPr lang="en-US" altLang="zh-CN" b="0"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𝑅</m:t>
                      </m:r>
                      <m:r>
                        <a:rPr lang="en-US" altLang="zh-CN" b="0"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m:t>
                      </m:r>
                      <m:r>
                        <a:rPr lang="zh-CN" altLang="en-US" i="1" smtClean="0">
                          <a:solidFill>
                            <a:schemeClr val="tx1"/>
                          </a:solidFill>
                          <a:latin typeface="Cambria Math" panose="02040503050406030204" pitchFamily="18" charset="0"/>
                        </a:rPr>
                        <m:t>𝛾</m:t>
                      </m:r>
                      <m:r>
                        <a:rPr lang="en-US" altLang="zh-CN" b="0" i="1" smtClean="0">
                          <a:latin typeface="Cambria Math" panose="02040503050406030204" pitchFamily="18" charset="0"/>
                        </a:rPr>
                        <m:t>)</m:t>
                      </m:r>
                    </m:oMath>
                  </m:oMathPara>
                </a14:m>
                <a:endParaRPr lang="zh-CN" altLang="en-US" dirty="0"/>
              </a:p>
            </p:txBody>
          </p:sp>
        </mc:Choice>
        <mc:Fallback xmlns="">
          <p:sp>
            <p:nvSpPr>
              <p:cNvPr id="22" name="矩形 21">
                <a:extLst>
                  <a:ext uri="{FF2B5EF4-FFF2-40B4-BE49-F238E27FC236}">
                    <a16:creationId xmlns:a16="http://schemas.microsoft.com/office/drawing/2014/main" id="{E1600375-7A5A-466E-99BE-C074CBD221EF}"/>
                  </a:ext>
                </a:extLst>
              </p:cNvPr>
              <p:cNvSpPr>
                <a:spLocks noRot="1" noChangeAspect="1" noMove="1" noResize="1" noEditPoints="1" noAdjustHandles="1" noChangeArrowheads="1" noChangeShapeType="1" noTextEdit="1"/>
              </p:cNvSpPr>
              <p:nvPr/>
            </p:nvSpPr>
            <p:spPr>
              <a:xfrm>
                <a:off x="8961111" y="3208284"/>
                <a:ext cx="1750799" cy="369332"/>
              </a:xfrm>
              <a:prstGeom prst="rect">
                <a:avLst/>
              </a:prstGeom>
              <a:blipFill>
                <a:blip r:embed="rId6"/>
                <a:stretch>
                  <a:fillRect b="-13115"/>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F9314C7B-4677-4B81-AF03-8D11E9C59C24}"/>
              </a:ext>
            </a:extLst>
          </p:cNvPr>
          <p:cNvCxnSpPr>
            <a:cxnSpLocks/>
          </p:cNvCxnSpPr>
          <p:nvPr/>
        </p:nvCxnSpPr>
        <p:spPr>
          <a:xfrm flipV="1">
            <a:off x="1028596" y="4635032"/>
            <a:ext cx="4383566" cy="2"/>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0516719-7889-45EC-B744-5DE596930CB4}"/>
              </a:ext>
            </a:extLst>
          </p:cNvPr>
          <p:cNvCxnSpPr>
            <a:cxnSpLocks/>
          </p:cNvCxnSpPr>
          <p:nvPr/>
        </p:nvCxnSpPr>
        <p:spPr>
          <a:xfrm flipH="1">
            <a:off x="3200399" y="4414330"/>
            <a:ext cx="1" cy="220718"/>
          </a:xfrm>
          <a:prstGeom prst="line">
            <a:avLst/>
          </a:prstGeom>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6BF818AC-3DBE-4182-8397-7941FDCA0DFF}"/>
              </a:ext>
            </a:extLst>
          </p:cNvPr>
          <p:cNvCxnSpPr/>
          <p:nvPr/>
        </p:nvCxnSpPr>
        <p:spPr>
          <a:xfrm>
            <a:off x="1028596" y="4635034"/>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DFA3233B-577F-49E3-983E-CD8CA96DC14C}"/>
              </a:ext>
            </a:extLst>
          </p:cNvPr>
          <p:cNvCxnSpPr/>
          <p:nvPr/>
        </p:nvCxnSpPr>
        <p:spPr>
          <a:xfrm>
            <a:off x="5412162" y="4635034"/>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7B1C4C03-D1D5-41C4-85A4-0705E58E88E2}"/>
              </a:ext>
            </a:extLst>
          </p:cNvPr>
          <p:cNvCxnSpPr/>
          <p:nvPr/>
        </p:nvCxnSpPr>
        <p:spPr>
          <a:xfrm>
            <a:off x="3200399" y="4635034"/>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矩形: 圆角 30">
            <a:extLst>
              <a:ext uri="{FF2B5EF4-FFF2-40B4-BE49-F238E27FC236}">
                <a16:creationId xmlns:a16="http://schemas.microsoft.com/office/drawing/2014/main" id="{809371B1-AFAC-4A3D-8466-B79B37FF883B}"/>
              </a:ext>
            </a:extLst>
          </p:cNvPr>
          <p:cNvSpPr/>
          <p:nvPr/>
        </p:nvSpPr>
        <p:spPr>
          <a:xfrm>
            <a:off x="325976" y="4963481"/>
            <a:ext cx="1414680" cy="61753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策略迭代</a:t>
            </a:r>
          </a:p>
        </p:txBody>
      </p:sp>
      <p:sp>
        <p:nvSpPr>
          <p:cNvPr id="32" name="矩形: 圆角 31">
            <a:extLst>
              <a:ext uri="{FF2B5EF4-FFF2-40B4-BE49-F238E27FC236}">
                <a16:creationId xmlns:a16="http://schemas.microsoft.com/office/drawing/2014/main" id="{5A10CF07-80F5-4756-B234-E9E84C7E8E78}"/>
              </a:ext>
            </a:extLst>
          </p:cNvPr>
          <p:cNvSpPr/>
          <p:nvPr/>
        </p:nvSpPr>
        <p:spPr>
          <a:xfrm>
            <a:off x="2523550" y="4968730"/>
            <a:ext cx="1414680" cy="61753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值迭代</a:t>
            </a:r>
          </a:p>
        </p:txBody>
      </p:sp>
      <p:sp>
        <p:nvSpPr>
          <p:cNvPr id="33" name="矩形: 圆角 32">
            <a:extLst>
              <a:ext uri="{FF2B5EF4-FFF2-40B4-BE49-F238E27FC236}">
                <a16:creationId xmlns:a16="http://schemas.microsoft.com/office/drawing/2014/main" id="{699D51BC-66CA-4DB0-A320-0D0F3BE66858}"/>
              </a:ext>
            </a:extLst>
          </p:cNvPr>
          <p:cNvSpPr/>
          <p:nvPr/>
        </p:nvSpPr>
        <p:spPr>
          <a:xfrm>
            <a:off x="4690633" y="4963480"/>
            <a:ext cx="1414680" cy="61753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策略搜索</a:t>
            </a:r>
          </a:p>
        </p:txBody>
      </p:sp>
      <p:cxnSp>
        <p:nvCxnSpPr>
          <p:cNvPr id="34" name="直接连接符 33">
            <a:extLst>
              <a:ext uri="{FF2B5EF4-FFF2-40B4-BE49-F238E27FC236}">
                <a16:creationId xmlns:a16="http://schemas.microsoft.com/office/drawing/2014/main" id="{C2268315-03FA-482B-9E59-E006690D0DDF}"/>
              </a:ext>
            </a:extLst>
          </p:cNvPr>
          <p:cNvCxnSpPr>
            <a:cxnSpLocks/>
          </p:cNvCxnSpPr>
          <p:nvPr/>
        </p:nvCxnSpPr>
        <p:spPr>
          <a:xfrm flipH="1">
            <a:off x="8961111" y="4414316"/>
            <a:ext cx="1" cy="220718"/>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144FFE6E-1A5A-4B1B-BC2D-DDFBA10977FA}"/>
              </a:ext>
            </a:extLst>
          </p:cNvPr>
          <p:cNvCxnSpPr>
            <a:cxnSpLocks/>
          </p:cNvCxnSpPr>
          <p:nvPr/>
        </p:nvCxnSpPr>
        <p:spPr>
          <a:xfrm>
            <a:off x="7543800" y="4635034"/>
            <a:ext cx="2895600" cy="0"/>
          </a:xfrm>
          <a:prstGeom prst="line">
            <a:avLst/>
          </a:prstGeom>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DCC5F115-8479-4BFF-83D8-37F33E275C50}"/>
              </a:ext>
            </a:extLst>
          </p:cNvPr>
          <p:cNvCxnSpPr/>
          <p:nvPr/>
        </p:nvCxnSpPr>
        <p:spPr>
          <a:xfrm>
            <a:off x="7527368" y="4635034"/>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8FBC219D-8961-4886-9DB5-A0680FCFDA7C}"/>
              </a:ext>
            </a:extLst>
          </p:cNvPr>
          <p:cNvCxnSpPr/>
          <p:nvPr/>
        </p:nvCxnSpPr>
        <p:spPr>
          <a:xfrm>
            <a:off x="10439400" y="4635032"/>
            <a:ext cx="0" cy="32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圆角 39">
            <a:extLst>
              <a:ext uri="{FF2B5EF4-FFF2-40B4-BE49-F238E27FC236}">
                <a16:creationId xmlns:a16="http://schemas.microsoft.com/office/drawing/2014/main" id="{232C844D-B413-4CF1-85DA-001EB079D7E7}"/>
              </a:ext>
            </a:extLst>
          </p:cNvPr>
          <p:cNvSpPr/>
          <p:nvPr/>
        </p:nvSpPr>
        <p:spPr>
          <a:xfrm>
            <a:off x="6718364" y="4963479"/>
            <a:ext cx="1618007" cy="61753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蒙特卡罗方法</a:t>
            </a:r>
          </a:p>
        </p:txBody>
      </p:sp>
      <p:sp>
        <p:nvSpPr>
          <p:cNvPr id="42" name="矩形: 圆角 41">
            <a:extLst>
              <a:ext uri="{FF2B5EF4-FFF2-40B4-BE49-F238E27FC236}">
                <a16:creationId xmlns:a16="http://schemas.microsoft.com/office/drawing/2014/main" id="{9B9B471A-C1E4-4434-9E09-60A679C7778B}"/>
              </a:ext>
            </a:extLst>
          </p:cNvPr>
          <p:cNvSpPr/>
          <p:nvPr/>
        </p:nvSpPr>
        <p:spPr>
          <a:xfrm>
            <a:off x="9630396" y="4963479"/>
            <a:ext cx="1618007" cy="61753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时序差分方法</a:t>
            </a:r>
          </a:p>
        </p:txBody>
      </p:sp>
    </p:spTree>
    <p:extLst>
      <p:ext uri="{BB962C8B-B14F-4D97-AF65-F5344CB8AC3E}">
        <p14:creationId xmlns:p14="http://schemas.microsoft.com/office/powerpoint/2010/main" val="3963406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5497E54D-F704-4220-8696-60CF35B45997}"/>
              </a:ext>
            </a:extLst>
          </p:cNvPr>
          <p:cNvGraphicFramePr>
            <a:graphicFrameLocks noGrp="1"/>
          </p:cNvGraphicFramePr>
          <p:nvPr>
            <p:extLst>
              <p:ext uri="{D42A27DB-BD31-4B8C-83A1-F6EECF244321}">
                <p14:modId xmlns:p14="http://schemas.microsoft.com/office/powerpoint/2010/main" val="1164298553"/>
              </p:ext>
            </p:extLst>
          </p:nvPr>
        </p:nvGraphicFramePr>
        <p:xfrm>
          <a:off x="1471249" y="541573"/>
          <a:ext cx="3336725" cy="3214350"/>
        </p:xfrm>
        <a:graphic>
          <a:graphicData uri="http://schemas.openxmlformats.org/drawingml/2006/table">
            <a:tbl>
              <a:tblPr firstRow="1" bandRow="1">
                <a:tableStyleId>{5C22544A-7EE6-4342-B048-85BDC9FD1C3A}</a:tableStyleId>
              </a:tblPr>
              <a:tblGrid>
                <a:gridCol w="667345">
                  <a:extLst>
                    <a:ext uri="{9D8B030D-6E8A-4147-A177-3AD203B41FA5}">
                      <a16:colId xmlns:a16="http://schemas.microsoft.com/office/drawing/2014/main" val="642136494"/>
                    </a:ext>
                  </a:extLst>
                </a:gridCol>
                <a:gridCol w="667345">
                  <a:extLst>
                    <a:ext uri="{9D8B030D-6E8A-4147-A177-3AD203B41FA5}">
                      <a16:colId xmlns:a16="http://schemas.microsoft.com/office/drawing/2014/main" val="4224150591"/>
                    </a:ext>
                  </a:extLst>
                </a:gridCol>
                <a:gridCol w="667345">
                  <a:extLst>
                    <a:ext uri="{9D8B030D-6E8A-4147-A177-3AD203B41FA5}">
                      <a16:colId xmlns:a16="http://schemas.microsoft.com/office/drawing/2014/main" val="663583829"/>
                    </a:ext>
                  </a:extLst>
                </a:gridCol>
                <a:gridCol w="667345">
                  <a:extLst>
                    <a:ext uri="{9D8B030D-6E8A-4147-A177-3AD203B41FA5}">
                      <a16:colId xmlns:a16="http://schemas.microsoft.com/office/drawing/2014/main" val="1965469290"/>
                    </a:ext>
                  </a:extLst>
                </a:gridCol>
                <a:gridCol w="667345">
                  <a:extLst>
                    <a:ext uri="{9D8B030D-6E8A-4147-A177-3AD203B41FA5}">
                      <a16:colId xmlns:a16="http://schemas.microsoft.com/office/drawing/2014/main" val="2898913521"/>
                    </a:ext>
                  </a:extLst>
                </a:gridCol>
              </a:tblGrid>
              <a:tr h="642870">
                <a:tc>
                  <a:txBody>
                    <a:bodyPr/>
                    <a:lstStyle/>
                    <a:p>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248542"/>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144771"/>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4186072"/>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7899945"/>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0974824"/>
                  </a:ext>
                </a:extLst>
              </a:tr>
            </a:tbl>
          </a:graphicData>
        </a:graphic>
      </p:graphicFrame>
    </p:spTree>
    <p:extLst>
      <p:ext uri="{BB962C8B-B14F-4D97-AF65-F5344CB8AC3E}">
        <p14:creationId xmlns:p14="http://schemas.microsoft.com/office/powerpoint/2010/main" val="1961518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白色, 悬挂&#10;&#10;已生成高可信度的说明">
            <a:extLst>
              <a:ext uri="{FF2B5EF4-FFF2-40B4-BE49-F238E27FC236}">
                <a16:creationId xmlns:a16="http://schemas.microsoft.com/office/drawing/2014/main" id="{600B4790-EA1D-4144-883E-9522D48FB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601" y="90363"/>
            <a:ext cx="7402798" cy="6677274"/>
          </a:xfrm>
          <a:prstGeom prst="rect">
            <a:avLst/>
          </a:prstGeom>
        </p:spPr>
      </p:pic>
    </p:spTree>
    <p:extLst>
      <p:ext uri="{BB962C8B-B14F-4D97-AF65-F5344CB8AC3E}">
        <p14:creationId xmlns:p14="http://schemas.microsoft.com/office/powerpoint/2010/main" val="2674817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 白板&#10;&#10;已生成极高可信度的说明">
            <a:extLst>
              <a:ext uri="{FF2B5EF4-FFF2-40B4-BE49-F238E27FC236}">
                <a16:creationId xmlns:a16="http://schemas.microsoft.com/office/drawing/2014/main" id="{9AE23F25-A517-4483-8BB2-0F3A2E137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951" y="0"/>
            <a:ext cx="9148097" cy="6858000"/>
          </a:xfrm>
          <a:prstGeom prst="rect">
            <a:avLst/>
          </a:prstGeom>
        </p:spPr>
      </p:pic>
    </p:spTree>
    <p:extLst>
      <p:ext uri="{BB962C8B-B14F-4D97-AF65-F5344CB8AC3E}">
        <p14:creationId xmlns:p14="http://schemas.microsoft.com/office/powerpoint/2010/main" val="1584470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 白板&#10;&#10;已生成极高可信度的说明">
            <a:extLst>
              <a:ext uri="{FF2B5EF4-FFF2-40B4-BE49-F238E27FC236}">
                <a16:creationId xmlns:a16="http://schemas.microsoft.com/office/drawing/2014/main" id="{9E221742-6E68-4375-A0AD-26B3FB230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0157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 白板&#10;&#10;已生成极高可信度的说明">
            <a:extLst>
              <a:ext uri="{FF2B5EF4-FFF2-40B4-BE49-F238E27FC236}">
                <a16:creationId xmlns:a16="http://schemas.microsoft.com/office/drawing/2014/main" id="{A8AD6C51-3A8B-4DFA-BAEE-A1D9617D2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750" y="0"/>
            <a:ext cx="8318500" cy="6858000"/>
          </a:xfrm>
          <a:prstGeom prst="rect">
            <a:avLst/>
          </a:prstGeom>
        </p:spPr>
      </p:pic>
    </p:spTree>
    <p:extLst>
      <p:ext uri="{BB962C8B-B14F-4D97-AF65-F5344CB8AC3E}">
        <p14:creationId xmlns:p14="http://schemas.microsoft.com/office/powerpoint/2010/main" val="27228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10;&#10;已生成极高可信度的说明">
            <a:extLst>
              <a:ext uri="{FF2B5EF4-FFF2-40B4-BE49-F238E27FC236}">
                <a16:creationId xmlns:a16="http://schemas.microsoft.com/office/drawing/2014/main" id="{81927261-66D6-4E1B-A781-E9B3EFB94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4724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10;&#10;已生成极高可信度的说明">
            <a:extLst>
              <a:ext uri="{FF2B5EF4-FFF2-40B4-BE49-F238E27FC236}">
                <a16:creationId xmlns:a16="http://schemas.microsoft.com/office/drawing/2014/main" id="{84855117-528C-40DD-8555-493CB5392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94468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10;&#10;已生成极高可信度的说明">
            <a:extLst>
              <a:ext uri="{FF2B5EF4-FFF2-40B4-BE49-F238E27FC236}">
                <a16:creationId xmlns:a16="http://schemas.microsoft.com/office/drawing/2014/main" id="{4AB7BA62-B76E-44D7-9BF6-AED7B6E51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665913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FB655-1A60-4153-B727-F8B7162FDE50}"/>
              </a:ext>
            </a:extLst>
          </p:cNvPr>
          <p:cNvSpPr>
            <a:spLocks noGrp="1"/>
          </p:cNvSpPr>
          <p:nvPr>
            <p:ph type="title"/>
          </p:nvPr>
        </p:nvSpPr>
        <p:spPr>
          <a:xfrm>
            <a:off x="838200" y="0"/>
            <a:ext cx="10515600" cy="1325563"/>
          </a:xfrm>
        </p:spPr>
        <p:txBody>
          <a:bodyPr>
            <a:normAutofit/>
          </a:bodyPr>
          <a:lstStyle/>
          <a:p>
            <a:r>
              <a:rPr lang="zh-CN" altLang="en-US" sz="3600" dirty="0"/>
              <a:t>价值函数的近似表示</a:t>
            </a:r>
          </a:p>
        </p:txBody>
      </p:sp>
      <p:graphicFrame>
        <p:nvGraphicFramePr>
          <p:cNvPr id="4" name="表格 3">
            <a:extLst>
              <a:ext uri="{FF2B5EF4-FFF2-40B4-BE49-F238E27FC236}">
                <a16:creationId xmlns:a16="http://schemas.microsoft.com/office/drawing/2014/main" id="{BA747BB5-CD48-42AC-809C-CC5DC5AF6A9F}"/>
              </a:ext>
            </a:extLst>
          </p:cNvPr>
          <p:cNvGraphicFramePr>
            <a:graphicFrameLocks noGrp="1"/>
          </p:cNvGraphicFramePr>
          <p:nvPr>
            <p:extLst>
              <p:ext uri="{D42A27DB-BD31-4B8C-83A1-F6EECF244321}">
                <p14:modId xmlns:p14="http://schemas.microsoft.com/office/powerpoint/2010/main" val="2374496027"/>
              </p:ext>
            </p:extLst>
          </p:nvPr>
        </p:nvGraphicFramePr>
        <p:xfrm>
          <a:off x="1093839" y="1170837"/>
          <a:ext cx="2711245" cy="2634245"/>
        </p:xfrm>
        <a:graphic>
          <a:graphicData uri="http://schemas.openxmlformats.org/drawingml/2006/table">
            <a:tbl>
              <a:tblPr firstRow="1" bandRow="1">
                <a:tableStyleId>{5C22544A-7EE6-4342-B048-85BDC9FD1C3A}</a:tableStyleId>
              </a:tblPr>
              <a:tblGrid>
                <a:gridCol w="542249">
                  <a:extLst>
                    <a:ext uri="{9D8B030D-6E8A-4147-A177-3AD203B41FA5}">
                      <a16:colId xmlns:a16="http://schemas.microsoft.com/office/drawing/2014/main" val="642136494"/>
                    </a:ext>
                  </a:extLst>
                </a:gridCol>
                <a:gridCol w="542249">
                  <a:extLst>
                    <a:ext uri="{9D8B030D-6E8A-4147-A177-3AD203B41FA5}">
                      <a16:colId xmlns:a16="http://schemas.microsoft.com/office/drawing/2014/main" val="4224150591"/>
                    </a:ext>
                  </a:extLst>
                </a:gridCol>
                <a:gridCol w="542249">
                  <a:extLst>
                    <a:ext uri="{9D8B030D-6E8A-4147-A177-3AD203B41FA5}">
                      <a16:colId xmlns:a16="http://schemas.microsoft.com/office/drawing/2014/main" val="663583829"/>
                    </a:ext>
                  </a:extLst>
                </a:gridCol>
                <a:gridCol w="542249">
                  <a:extLst>
                    <a:ext uri="{9D8B030D-6E8A-4147-A177-3AD203B41FA5}">
                      <a16:colId xmlns:a16="http://schemas.microsoft.com/office/drawing/2014/main" val="1965469290"/>
                    </a:ext>
                  </a:extLst>
                </a:gridCol>
                <a:gridCol w="542249">
                  <a:extLst>
                    <a:ext uri="{9D8B030D-6E8A-4147-A177-3AD203B41FA5}">
                      <a16:colId xmlns:a16="http://schemas.microsoft.com/office/drawing/2014/main" val="2898913521"/>
                    </a:ext>
                  </a:extLst>
                </a:gridCol>
              </a:tblGrid>
              <a:tr h="526849">
                <a:tc>
                  <a:txBody>
                    <a:bodyPr/>
                    <a:lstStyle/>
                    <a:p>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248542"/>
                  </a:ext>
                </a:extLst>
              </a:tr>
              <a:tr h="526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144771"/>
                  </a:ext>
                </a:extLst>
              </a:tr>
              <a:tr h="526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4186072"/>
                  </a:ext>
                </a:extLst>
              </a:tr>
              <a:tr h="526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7899945"/>
                  </a:ext>
                </a:extLst>
              </a:tr>
              <a:tr h="526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0974824"/>
                  </a:ext>
                </a:extLst>
              </a:tr>
            </a:tbl>
          </a:graphicData>
        </a:graphic>
      </p:graphicFrame>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23B7166-B209-4237-94E8-930E706FDC2A}"/>
                  </a:ext>
                </a:extLst>
              </p:cNvPr>
              <p:cNvSpPr txBox="1"/>
              <p:nvPr/>
            </p:nvSpPr>
            <p:spPr>
              <a:xfrm>
                <a:off x="4876801" y="1826239"/>
                <a:ext cx="3795252"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5</a:t>
                </a:r>
                <a:r>
                  <a:rPr lang="zh-CN" altLang="en-US" sz="2000" dirty="0"/>
                  <a:t>*</a:t>
                </a:r>
                <a:r>
                  <a:rPr lang="en-US" altLang="zh-CN" sz="2000" dirty="0"/>
                  <a:t>5=25</a:t>
                </a:r>
                <a:r>
                  <a:rPr lang="zh-CN" altLang="en-US" sz="2000" dirty="0"/>
                  <a:t>个离散状态</a:t>
                </a:r>
                <a:endParaRPr lang="en-US" altLang="zh-CN" sz="2000" dirty="0"/>
              </a:p>
              <a:p>
                <a:pPr marL="342900" indent="-342900">
                  <a:buFont typeface="Arial" panose="020B0604020202020204" pitchFamily="34" charset="0"/>
                  <a:buChar char="•"/>
                </a:pPr>
                <a:r>
                  <a:rPr lang="en-US" altLang="zh-CN" sz="2000" dirty="0"/>
                  <a:t>{</a:t>
                </a:r>
                <a:r>
                  <a:rPr lang="zh-CN" altLang="en-US" sz="2000" dirty="0"/>
                  <a:t>上下左右</a:t>
                </a:r>
                <a:r>
                  <a:rPr lang="en-US" altLang="zh-CN" sz="2000" dirty="0"/>
                  <a:t>}4</a:t>
                </a:r>
                <a:r>
                  <a:rPr lang="zh-CN" altLang="en-US" sz="2000" dirty="0"/>
                  <a:t>个离散动作</a:t>
                </a:r>
                <a:endParaRPr lang="en-US" altLang="zh-CN" sz="2000" dirty="0"/>
              </a:p>
              <a:p>
                <a:pPr marL="342900" indent="-342900">
                  <a:buFont typeface="Arial" panose="020B0604020202020204" pitchFamily="34" charset="0"/>
                  <a:buChar char="•"/>
                </a:pPr>
                <a:r>
                  <a:rPr lang="zh-CN" altLang="en-US" sz="2000" dirty="0"/>
                  <a:t>行为价值</a:t>
                </a:r>
                <a14:m>
                  <m:oMath xmlns:m="http://schemas.openxmlformats.org/officeDocument/2006/math">
                    <m:r>
                      <a:rPr lang="en-US" altLang="zh-CN" sz="2000" i="1" dirty="0" smtClean="0">
                        <a:latin typeface="Cambria Math" panose="02040503050406030204" pitchFamily="18" charset="0"/>
                      </a:rPr>
                      <m:t>𝑄</m:t>
                    </m:r>
                  </m:oMath>
                </a14:m>
                <a:r>
                  <a:rPr lang="zh-CN" altLang="en-US" sz="2000" dirty="0"/>
                  <a:t>数据个数：</a:t>
                </a:r>
                <a:r>
                  <a:rPr lang="en-US" altLang="zh-CN" sz="2000" dirty="0"/>
                  <a:t>25</a:t>
                </a:r>
                <a:r>
                  <a:rPr lang="zh-CN" altLang="en-US" sz="2000" dirty="0"/>
                  <a:t>*</a:t>
                </a:r>
                <a:r>
                  <a:rPr lang="en-US" altLang="zh-CN" sz="2000" dirty="0"/>
                  <a:t>4=100</a:t>
                </a:r>
                <a:endParaRPr lang="zh-CN" altLang="en-US" sz="2000" dirty="0"/>
              </a:p>
            </p:txBody>
          </p:sp>
        </mc:Choice>
        <mc:Fallback xmlns="">
          <p:sp>
            <p:nvSpPr>
              <p:cNvPr id="5" name="文本框 4">
                <a:extLst>
                  <a:ext uri="{FF2B5EF4-FFF2-40B4-BE49-F238E27FC236}">
                    <a16:creationId xmlns:a16="http://schemas.microsoft.com/office/drawing/2014/main" id="{023B7166-B209-4237-94E8-930E706FDC2A}"/>
                  </a:ext>
                </a:extLst>
              </p:cNvPr>
              <p:cNvSpPr txBox="1">
                <a:spLocks noRot="1" noChangeAspect="1" noMove="1" noResize="1" noEditPoints="1" noAdjustHandles="1" noChangeArrowheads="1" noChangeShapeType="1" noTextEdit="1"/>
              </p:cNvSpPr>
              <p:nvPr/>
            </p:nvSpPr>
            <p:spPr>
              <a:xfrm>
                <a:off x="4876801" y="1826239"/>
                <a:ext cx="3795252" cy="1323439"/>
              </a:xfrm>
              <a:prstGeom prst="rect">
                <a:avLst/>
              </a:prstGeom>
              <a:blipFill>
                <a:blip r:embed="rId2"/>
                <a:stretch>
                  <a:fillRect l="-1445" t="-2765" b="-7373"/>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277A3057-55CC-45E3-B2FE-21570039F3AC}"/>
              </a:ext>
            </a:extLst>
          </p:cNvPr>
          <p:cNvSpPr/>
          <p:nvPr/>
        </p:nvSpPr>
        <p:spPr>
          <a:xfrm>
            <a:off x="1093839" y="4208207"/>
            <a:ext cx="2711245" cy="248756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3DC2472-8D0D-4148-B92F-411F2C031588}"/>
              </a:ext>
            </a:extLst>
          </p:cNvPr>
          <p:cNvSpPr/>
          <p:nvPr/>
        </p:nvSpPr>
        <p:spPr>
          <a:xfrm>
            <a:off x="1956619" y="5142271"/>
            <a:ext cx="265471" cy="2753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9523D5B-9C5A-4904-9ADA-202D7A3A4896}"/>
                  </a:ext>
                </a:extLst>
              </p:cNvPr>
              <p:cNvSpPr txBox="1"/>
              <p:nvPr/>
            </p:nvSpPr>
            <p:spPr>
              <a:xfrm>
                <a:off x="4402393" y="4542503"/>
                <a:ext cx="7494639"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冰球场，大圆为个体，十字形为球</a:t>
                </a:r>
                <a:endParaRPr lang="en-US" altLang="zh-CN" sz="2000" dirty="0"/>
              </a:p>
              <a:p>
                <a:pPr marL="342900" indent="-342900">
                  <a:buFont typeface="Arial" panose="020B0604020202020204" pitchFamily="34" charset="0"/>
                  <a:buChar char="•"/>
                </a:pPr>
                <a:r>
                  <a:rPr lang="zh-CN" altLang="en-US" sz="2000" dirty="0"/>
                  <a:t>特征：</a:t>
                </a:r>
                <a:r>
                  <a:rPr lang="en-US" altLang="zh-CN" sz="2000" dirty="0"/>
                  <a:t>1.</a:t>
                </a:r>
                <a:r>
                  <a:rPr lang="zh-CN" altLang="en-US" sz="2000" dirty="0"/>
                  <a:t>个体横坐标</a:t>
                </a:r>
                <a:r>
                  <a:rPr lang="en-US" altLang="zh-CN" sz="2000" dirty="0"/>
                  <a:t> 2.</a:t>
                </a:r>
                <a:r>
                  <a:rPr lang="zh-CN" altLang="en-US" sz="2000" dirty="0"/>
                  <a:t>个体纵坐标 </a:t>
                </a:r>
                <a:r>
                  <a:rPr lang="en-US" altLang="zh-CN" sz="2000" dirty="0"/>
                  <a:t>3.</a:t>
                </a:r>
                <a:r>
                  <a:rPr lang="zh-CN" altLang="en-US" sz="2000" dirty="0"/>
                  <a:t>小球横坐标 </a:t>
                </a:r>
                <a:r>
                  <a:rPr lang="en-US" altLang="zh-CN" sz="2000" dirty="0"/>
                  <a:t>4.</a:t>
                </a:r>
                <a:r>
                  <a:rPr lang="zh-CN" altLang="en-US" sz="2000" dirty="0"/>
                  <a:t>小球纵坐标</a:t>
                </a:r>
                <a:endParaRPr lang="en-US" altLang="zh-CN" sz="2000" dirty="0"/>
              </a:p>
              <a:p>
                <a:pPr marL="342900" indent="-342900">
                  <a:buFont typeface="Arial" panose="020B0604020202020204" pitchFamily="34" charset="0"/>
                  <a:buChar char="•"/>
                </a:pPr>
                <a:r>
                  <a:rPr lang="en-US" altLang="zh-CN" sz="2000" dirty="0"/>
                  <a:t>{</a:t>
                </a:r>
                <a:r>
                  <a:rPr lang="zh-CN" altLang="en-US" sz="2000" dirty="0"/>
                  <a:t>上下左右</a:t>
                </a:r>
                <a:r>
                  <a:rPr lang="en-US" altLang="zh-CN" sz="2000" dirty="0"/>
                  <a:t>}4</a:t>
                </a:r>
                <a:r>
                  <a:rPr lang="zh-CN" altLang="en-US" sz="2000" dirty="0"/>
                  <a:t>个离散动作</a:t>
                </a:r>
                <a:endParaRPr lang="en-US" altLang="zh-CN" sz="2000" dirty="0"/>
              </a:p>
              <a:p>
                <a:pPr marL="342900" indent="-342900">
                  <a:buFont typeface="Arial" panose="020B0604020202020204" pitchFamily="34" charset="0"/>
                  <a:buChar char="•"/>
                </a:pPr>
                <a:r>
                  <a:rPr lang="zh-CN" altLang="en-US" sz="2000" dirty="0"/>
                  <a:t>如果用查表式的方法，把边长设置为</a:t>
                </a:r>
                <a:r>
                  <a:rPr lang="en-US" altLang="zh-CN" sz="2000" dirty="0"/>
                  <a:t>1</a:t>
                </a:r>
                <a:r>
                  <a:rPr lang="zh-CN" altLang="en-US" sz="2000" dirty="0"/>
                  <a:t>，假设把边长分为</a:t>
                </a:r>
                <a:r>
                  <a:rPr lang="en-US" altLang="zh-CN" sz="2000" dirty="0"/>
                  <a:t>100</a:t>
                </a:r>
                <a:r>
                  <a:rPr lang="zh-CN" altLang="en-US" sz="2000" dirty="0"/>
                  <a:t>份</a:t>
                </a:r>
                <a:endParaRPr lang="en-US" altLang="zh-CN" sz="2000" dirty="0"/>
              </a:p>
              <a:p>
                <a:pPr marL="342900" indent="-342900">
                  <a:buFont typeface="Arial" panose="020B0604020202020204" pitchFamily="34" charset="0"/>
                  <a:buChar char="•"/>
                </a:pPr>
                <a:r>
                  <a:rPr lang="zh-CN" altLang="en-US" sz="2000" dirty="0"/>
                  <a:t>行为价值</a:t>
                </a:r>
                <a14:m>
                  <m:oMath xmlns:m="http://schemas.openxmlformats.org/officeDocument/2006/math">
                    <m:r>
                      <a:rPr lang="en-US" altLang="zh-CN" sz="2000" i="1" dirty="0" smtClean="0">
                        <a:latin typeface="Cambria Math" panose="02040503050406030204" pitchFamily="18" charset="0"/>
                      </a:rPr>
                      <m:t>𝑄</m:t>
                    </m:r>
                  </m:oMath>
                </a14:m>
                <a:r>
                  <a:rPr lang="zh-CN" altLang="en-US" sz="2000" dirty="0"/>
                  <a:t>数据个数：</a:t>
                </a:r>
                <a:r>
                  <a:rPr lang="en-US" altLang="zh-CN" sz="2000" dirty="0"/>
                  <a:t>100</a:t>
                </a:r>
                <a:r>
                  <a:rPr lang="zh-CN" altLang="en-US" sz="2000" dirty="0"/>
                  <a:t>*</a:t>
                </a:r>
                <a:r>
                  <a:rPr lang="en-US" altLang="zh-CN" sz="2000" dirty="0"/>
                  <a:t>100</a:t>
                </a:r>
                <a:r>
                  <a:rPr lang="zh-CN" altLang="en-US" sz="2000" dirty="0"/>
                  <a:t>*</a:t>
                </a:r>
                <a:r>
                  <a:rPr lang="en-US" altLang="zh-CN" sz="2000" dirty="0"/>
                  <a:t>100</a:t>
                </a:r>
                <a:r>
                  <a:rPr lang="zh-CN" altLang="en-US" sz="2000" dirty="0"/>
                  <a:t>*</a:t>
                </a:r>
                <a:r>
                  <a:rPr lang="en-US" altLang="zh-CN" sz="2000" dirty="0"/>
                  <a:t>100</a:t>
                </a:r>
                <a:r>
                  <a:rPr lang="zh-CN" altLang="en-US" sz="2000" dirty="0"/>
                  <a:t>*</a:t>
                </a:r>
                <a:r>
                  <a:rPr lang="en-US" altLang="zh-CN" sz="2000" dirty="0"/>
                  <a:t>4</a:t>
                </a:r>
              </a:p>
              <a:p>
                <a:pPr marL="342900" indent="-342900">
                  <a:buFont typeface="Arial" panose="020B0604020202020204" pitchFamily="34" charset="0"/>
                  <a:buChar char="•"/>
                </a:pPr>
                <a:r>
                  <a:rPr lang="zh-CN" altLang="en-US" sz="2000" dirty="0"/>
                  <a:t>内存容量爆炸</a:t>
                </a:r>
              </a:p>
            </p:txBody>
          </p:sp>
        </mc:Choice>
        <mc:Fallback xmlns="">
          <p:sp>
            <p:nvSpPr>
              <p:cNvPr id="8" name="文本框 7">
                <a:extLst>
                  <a:ext uri="{FF2B5EF4-FFF2-40B4-BE49-F238E27FC236}">
                    <a16:creationId xmlns:a16="http://schemas.microsoft.com/office/drawing/2014/main" id="{F9523D5B-9C5A-4904-9ADA-202D7A3A4896}"/>
                  </a:ext>
                </a:extLst>
              </p:cNvPr>
              <p:cNvSpPr txBox="1">
                <a:spLocks noRot="1" noChangeAspect="1" noMove="1" noResize="1" noEditPoints="1" noAdjustHandles="1" noChangeArrowheads="1" noChangeShapeType="1" noTextEdit="1"/>
              </p:cNvSpPr>
              <p:nvPr/>
            </p:nvSpPr>
            <p:spPr>
              <a:xfrm>
                <a:off x="4402393" y="4542503"/>
                <a:ext cx="7494639" cy="1938992"/>
              </a:xfrm>
              <a:prstGeom prst="rect">
                <a:avLst/>
              </a:prstGeom>
              <a:blipFill>
                <a:blip r:embed="rId3"/>
                <a:stretch>
                  <a:fillRect l="-732" t="-1572" b="-4717"/>
                </a:stretch>
              </a:blipFill>
            </p:spPr>
            <p:txBody>
              <a:bodyPr/>
              <a:lstStyle/>
              <a:p>
                <a:r>
                  <a:rPr lang="zh-CN" altLang="en-US">
                    <a:noFill/>
                  </a:rPr>
                  <a:t> </a:t>
                </a:r>
              </a:p>
            </p:txBody>
          </p:sp>
        </mc:Fallback>
      </mc:AlternateContent>
      <p:sp>
        <p:nvSpPr>
          <p:cNvPr id="9" name="十字形 8">
            <a:extLst>
              <a:ext uri="{FF2B5EF4-FFF2-40B4-BE49-F238E27FC236}">
                <a16:creationId xmlns:a16="http://schemas.microsoft.com/office/drawing/2014/main" id="{ED0312CF-B147-4D6C-B9A5-95CF7C437EB7}"/>
              </a:ext>
            </a:extLst>
          </p:cNvPr>
          <p:cNvSpPr/>
          <p:nvPr/>
        </p:nvSpPr>
        <p:spPr>
          <a:xfrm>
            <a:off x="3274142" y="4581832"/>
            <a:ext cx="196645" cy="174022"/>
          </a:xfrm>
          <a:prstGeom prst="plu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0270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51F0B-DF05-482B-9301-029A09E8E69A}"/>
              </a:ext>
            </a:extLst>
          </p:cNvPr>
          <p:cNvSpPr>
            <a:spLocks noGrp="1"/>
          </p:cNvSpPr>
          <p:nvPr>
            <p:ph type="title"/>
          </p:nvPr>
        </p:nvSpPr>
        <p:spPr>
          <a:xfrm>
            <a:off x="769374" y="196645"/>
            <a:ext cx="10515600" cy="757084"/>
          </a:xfrm>
        </p:spPr>
        <p:txBody>
          <a:bodyPr>
            <a:normAutofit/>
          </a:bodyPr>
          <a:lstStyle/>
          <a:p>
            <a:r>
              <a:rPr lang="zh-CN" altLang="en-US" sz="3600" dirty="0"/>
              <a:t>价值函数的近似表示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B54718-12FE-43D9-9AB9-1B607939AE4D}"/>
                  </a:ext>
                </a:extLst>
              </p:cNvPr>
              <p:cNvSpPr>
                <a:spLocks noGrp="1"/>
              </p:cNvSpPr>
              <p:nvPr>
                <p:ph idx="1"/>
              </p:nvPr>
            </p:nvSpPr>
            <p:spPr>
              <a:xfrm>
                <a:off x="769374" y="1160206"/>
                <a:ext cx="10515600" cy="5914102"/>
              </a:xfrm>
            </p:spPr>
            <p:txBody>
              <a:bodyPr>
                <a:normAutofit fontScale="92500"/>
              </a:bodyPr>
              <a:lstStyle/>
              <a:p>
                <a:r>
                  <a:rPr lang="zh-CN" altLang="en-US" sz="2000" dirty="0"/>
                  <a:t>规模比较小的问题，可以用查表式的方法来存储状态或行为的值</a:t>
                </a:r>
                <a:endParaRPr lang="en-US" altLang="zh-CN" sz="2000" dirty="0"/>
              </a:p>
              <a:p>
                <a:r>
                  <a:rPr lang="zh-CN" altLang="en-US" sz="2000" dirty="0"/>
                  <a:t>维度爆炸的问题，状态或行为数量较大或连续，使用带参数的价值函数，只要参数确定了，对于一个确切的由特征描述的状态就可以计算得到该状态的价值。不需要存储每一个行为或状态值数据，还需要存储参数即可。同时是一种归纳方法，也可以将我们未知的状态归纳进去。</a:t>
                </a:r>
                <a:endParaRPr lang="en-US" altLang="zh-CN" sz="2000" dirty="0"/>
              </a:p>
              <a:p>
                <a:r>
                  <a:rPr lang="zh-CN" altLang="en-US" sz="2000" dirty="0"/>
                  <a:t>建立一个函数</a:t>
                </a:r>
                <a14:m>
                  <m:oMath xmlns:m="http://schemas.openxmlformats.org/officeDocument/2006/math">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𝑣</m:t>
                        </m:r>
                      </m:e>
                    </m:acc>
                  </m:oMath>
                </a14:m>
                <a:r>
                  <a:rPr lang="zh-CN" altLang="en-US" sz="2000" i="1" dirty="0">
                    <a:latin typeface="Cambria Math" panose="02040503050406030204" pitchFamily="18" charset="0"/>
                  </a:rPr>
                  <a:t>，</a:t>
                </a:r>
                <a:r>
                  <a:rPr lang="zh-CN" altLang="en-US" sz="2000" dirty="0">
                    <a:latin typeface="Cambria Math" panose="02040503050406030204" pitchFamily="18" charset="0"/>
                  </a:rPr>
                  <a:t>这个函数由参数</a:t>
                </a:r>
                <a14:m>
                  <m:oMath xmlns:m="http://schemas.openxmlformats.org/officeDocument/2006/math">
                    <m:r>
                      <a:rPr lang="en-US" altLang="zh-CN" sz="2000" i="1" dirty="0" smtClean="0">
                        <a:latin typeface="Cambria Math" panose="02040503050406030204" pitchFamily="18" charset="0"/>
                      </a:rPr>
                      <m:t>𝑤</m:t>
                    </m:r>
                  </m:oMath>
                </a14:m>
                <a:r>
                  <a:rPr lang="zh-CN" altLang="en-US" sz="2000" dirty="0">
                    <a:latin typeface="Cambria Math" panose="02040503050406030204" pitchFamily="18" charset="0"/>
                  </a:rPr>
                  <a:t>描述，它可以直接接受表示状态的变量</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latin typeface="Cambria Math" panose="02040503050406030204" pitchFamily="18" charset="0"/>
                  </a:rPr>
                  <a:t>作为输入值，通过计算得到一个状态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latin typeface="Cambria Math" panose="02040503050406030204" pitchFamily="18" charset="0"/>
                  </a:rPr>
                  <a:t>的价值，通过调整</a:t>
                </a:r>
                <a14:m>
                  <m:oMath xmlns:m="http://schemas.openxmlformats.org/officeDocument/2006/math">
                    <m:r>
                      <a:rPr lang="en-US" altLang="zh-CN" sz="2000" i="1" dirty="0" smtClean="0">
                        <a:latin typeface="Cambria Math" panose="02040503050406030204" pitchFamily="18" charset="0"/>
                      </a:rPr>
                      <m:t>𝑤</m:t>
                    </m:r>
                  </m:oMath>
                </a14:m>
                <a:r>
                  <a:rPr lang="zh-CN" altLang="en-US" sz="2000" dirty="0">
                    <a:latin typeface="Cambria Math" panose="02040503050406030204" pitchFamily="18" charset="0"/>
                  </a:rPr>
                  <a:t>的取值，使其符合基于策略</a:t>
                </a:r>
                <a14:m>
                  <m:oMath xmlns:m="http://schemas.openxmlformats.org/officeDocument/2006/math">
                    <m:r>
                      <a:rPr lang="en-US" altLang="zh-CN" sz="2000" i="1" dirty="0" smtClean="0">
                        <a:latin typeface="Cambria Math" panose="02040503050406030204" pitchFamily="18" charset="0"/>
                      </a:rPr>
                      <m:t>𝜋</m:t>
                    </m:r>
                  </m:oMath>
                </a14:m>
                <a:r>
                  <a:rPr lang="zh-CN" altLang="en-US" sz="2000" dirty="0">
                    <a:latin typeface="Cambria Math" panose="02040503050406030204" pitchFamily="18" charset="0"/>
                  </a:rPr>
                  <a:t>的状态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latin typeface="Cambria Math" panose="02040503050406030204" pitchFamily="18" charset="0"/>
                  </a:rPr>
                  <a:t>的状态值：</a:t>
                </a:r>
                <a:endParaRPr lang="en-US" altLang="zh-CN" sz="2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r>
                            <a:rPr lang="en-US" altLang="zh-CN" sz="2000" b="0" i="1" smtClean="0">
                              <a:latin typeface="Cambria Math" panose="02040503050406030204" pitchFamily="18" charset="0"/>
                            </a:rPr>
                            <m:t>𝑣</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zh-CN" altLang="en-US" sz="2000" i="1" smtClean="0">
                              <a:latin typeface="Cambria Math" panose="02040503050406030204" pitchFamily="18" charset="0"/>
                              <a:ea typeface="Cambria Math" panose="02040503050406030204" pitchFamily="18" charset="0"/>
                            </a:rPr>
                            <m:t>𝜋</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m:oMathPara>
                </a14:m>
                <a:endParaRPr lang="en-US" altLang="zh-CN" sz="2000" dirty="0"/>
              </a:p>
              <a:p>
                <a:r>
                  <a:rPr lang="zh-CN" altLang="en-US" sz="2000" dirty="0"/>
                  <a:t>同理，行为值函数的近似表示：</a:t>
                </a:r>
                <a:endParaRPr lang="en-US" altLang="zh-CN" sz="20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000" i="1">
                              <a:latin typeface="Cambria Math" panose="02040503050406030204" pitchFamily="18" charset="0"/>
                            </a:rPr>
                          </m:ctrlPr>
                        </m:accPr>
                        <m:e>
                          <m:r>
                            <a:rPr lang="en-US" altLang="zh-CN" sz="2000" b="0" i="1" smtClean="0">
                              <a:latin typeface="Cambria Math" panose="02040503050406030204" pitchFamily="18" charset="0"/>
                            </a:rPr>
                            <m:t>𝑞</m:t>
                          </m:r>
                        </m:e>
                      </m:acc>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𝑞</m:t>
                          </m:r>
                        </m:e>
                        <m:sub>
                          <m:r>
                            <a:rPr lang="zh-CN" altLang="en-US" sz="2000" i="1">
                              <a:latin typeface="Cambria Math" panose="02040503050406030204" pitchFamily="18" charset="0"/>
                              <a:ea typeface="Cambria Math" panose="02040503050406030204" pitchFamily="18" charset="0"/>
                            </a:rPr>
                            <m:t>𝜋</m:t>
                          </m:r>
                        </m:sub>
                      </m:s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i="1">
                          <a:latin typeface="Cambria Math" panose="02040503050406030204" pitchFamily="18" charset="0"/>
                          <a:ea typeface="Cambria Math" panose="02040503050406030204" pitchFamily="18" charset="0"/>
                        </a:rPr>
                        <m:t>)</m:t>
                      </m:r>
                    </m:oMath>
                  </m:oMathPara>
                </a14:m>
                <a:endParaRPr lang="en-US" altLang="zh-CN" sz="2000" dirty="0"/>
              </a:p>
              <a:p>
                <a:pPr marL="0" indent="0">
                  <a:buNone/>
                </a:pPr>
                <a:endParaRPr lang="en-US" altLang="zh-CN" sz="1600" dirty="0"/>
              </a:p>
              <a:p>
                <a:pPr marL="0" indent="0">
                  <a:buNone/>
                </a:pPr>
                <a:r>
                  <a:rPr lang="en-US" altLang="zh-CN" sz="1600" dirty="0"/>
                  <a:t>Note:</a:t>
                </a:r>
              </a:p>
              <a:p>
                <a:pPr marL="0" indent="0">
                  <a:buNone/>
                </a:pPr>
                <a:r>
                  <a:rPr lang="zh-CN" altLang="en-US" sz="1600" dirty="0"/>
                  <a:t>状态</a:t>
                </a:r>
                <a14:m>
                  <m:oMath xmlns:m="http://schemas.openxmlformats.org/officeDocument/2006/math">
                    <m:r>
                      <a:rPr lang="en-US" altLang="zh-CN" sz="1600" i="1" dirty="0" smtClean="0">
                        <a:latin typeface="Cambria Math" panose="02040503050406030204" pitchFamily="18" charset="0"/>
                      </a:rPr>
                      <m:t>𝑠</m:t>
                    </m:r>
                  </m:oMath>
                </a14:m>
                <a:r>
                  <a:rPr lang="zh-CN" altLang="en-US" sz="1600" dirty="0"/>
                  <a:t>不是一个字符串或者索引，而是由一系列的数组成的向量，构成向量的每一项称为状态的一个特征，该项的数据值称为特征值，参数</a:t>
                </a:r>
                <a14:m>
                  <m:oMath xmlns:m="http://schemas.openxmlformats.org/officeDocument/2006/math">
                    <m:r>
                      <a:rPr lang="en-US" altLang="zh-CN" sz="1600" i="1" dirty="0" smtClean="0">
                        <a:latin typeface="Cambria Math" panose="02040503050406030204" pitchFamily="18" charset="0"/>
                      </a:rPr>
                      <m:t>𝑤</m:t>
                    </m:r>
                  </m:oMath>
                </a14:m>
                <a:r>
                  <a:rPr lang="zh-CN" altLang="en-US" sz="1600" dirty="0"/>
                  <a:t>通常也是一个向量或矩阵。</a:t>
                </a:r>
                <a:endParaRPr lang="en-US" altLang="zh-CN" sz="1600" dirty="0"/>
              </a:p>
              <a:p>
                <a:pPr marL="0" indent="0">
                  <a:buNone/>
                </a:pPr>
                <a:r>
                  <a:rPr lang="en-US" altLang="zh-CN" sz="1600" dirty="0"/>
                  <a:t>e.g. </a:t>
                </a:r>
                <a:r>
                  <a:rPr lang="zh-CN" altLang="en-US" sz="1600" dirty="0"/>
                  <a:t>冰球场上，</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1</m:t>
                        </m:r>
                      </m:sub>
                    </m:sSub>
                    <m:r>
                      <a:rPr lang="en-US" altLang="zh-CN" sz="1600" i="1" dirty="0" smtClean="0">
                        <a:latin typeface="Cambria Math" panose="02040503050406030204" pitchFamily="18" charset="0"/>
                      </a:rPr>
                      <m:t>=</m:t>
                    </m:r>
                    <m:d>
                      <m:dPr>
                        <m:begChr m:val="["/>
                        <m:endChr m:val="]"/>
                        <m:ctrlPr>
                          <a:rPr lang="en-US" altLang="zh-CN" sz="1600" i="1" dirty="0" smtClean="0">
                            <a:latin typeface="Cambria Math" panose="02040503050406030204" pitchFamily="18" charset="0"/>
                          </a:rPr>
                        </m:ctrlPr>
                      </m:dPr>
                      <m:e>
                        <m:eqArr>
                          <m:eqArrPr>
                            <m:ctrlPr>
                              <a:rPr lang="en-US" altLang="zh-CN" sz="1600" i="1" dirty="0" smtClean="0">
                                <a:latin typeface="Cambria Math" panose="02040503050406030204" pitchFamily="18" charset="0"/>
                              </a:rPr>
                            </m:ctrlPr>
                          </m:eqArrPr>
                          <m:e>
                            <m:r>
                              <a:rPr lang="en-US" altLang="zh-CN" sz="1600" b="0" i="1" dirty="0" smtClean="0">
                                <a:latin typeface="Cambria Math" panose="02040503050406030204" pitchFamily="18" charset="0"/>
                              </a:rPr>
                              <m:t>0.2</m:t>
                            </m:r>
                          </m:e>
                          <m:e>
                            <m:r>
                              <a:rPr lang="en-US" altLang="zh-CN" sz="1600" b="0" i="1" smtClean="0">
                                <a:latin typeface="Cambria Math" panose="02040503050406030204" pitchFamily="18" charset="0"/>
                              </a:rPr>
                              <m:t>0.4</m:t>
                            </m:r>
                          </m:e>
                          <m:e>
                            <m:r>
                              <a:rPr lang="en-US" altLang="zh-CN" sz="1600" b="0" i="1" smtClean="0">
                                <a:latin typeface="Cambria Math" panose="02040503050406030204" pitchFamily="18" charset="0"/>
                              </a:rPr>
                              <m:t>0.8</m:t>
                            </m:r>
                          </m:e>
                          <m:e>
                            <m:r>
                              <a:rPr lang="en-US" altLang="zh-CN" sz="1600" b="0" i="1" smtClean="0">
                                <a:latin typeface="Cambria Math" panose="02040503050406030204" pitchFamily="18" charset="0"/>
                              </a:rPr>
                              <m:t>0.2</m:t>
                            </m:r>
                          </m:e>
                        </m:eqArr>
                      </m:e>
                    </m:d>
                  </m:oMath>
                </a14:m>
                <a:endParaRPr lang="zh-CN" altLang="en-US" sz="1600" dirty="0"/>
              </a:p>
            </p:txBody>
          </p:sp>
        </mc:Choice>
        <mc:Fallback xmlns="">
          <p:sp>
            <p:nvSpPr>
              <p:cNvPr id="3" name="内容占位符 2">
                <a:extLst>
                  <a:ext uri="{FF2B5EF4-FFF2-40B4-BE49-F238E27FC236}">
                    <a16:creationId xmlns:a16="http://schemas.microsoft.com/office/drawing/2014/main" id="{0DB54718-12FE-43D9-9AB9-1B607939AE4D}"/>
                  </a:ext>
                </a:extLst>
              </p:cNvPr>
              <p:cNvSpPr>
                <a:spLocks noGrp="1" noRot="1" noChangeAspect="1" noMove="1" noResize="1" noEditPoints="1" noAdjustHandles="1" noChangeArrowheads="1" noChangeShapeType="1" noTextEdit="1"/>
              </p:cNvSpPr>
              <p:nvPr>
                <p:ph idx="1"/>
              </p:nvPr>
            </p:nvSpPr>
            <p:spPr>
              <a:xfrm>
                <a:off x="769374" y="1160206"/>
                <a:ext cx="10515600" cy="5914102"/>
              </a:xfrm>
              <a:blipFill>
                <a:blip r:embed="rId2"/>
                <a:stretch>
                  <a:fillRect l="-406" t="-103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188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5B1A0-372A-48D3-8A04-B00498F1BCA3}"/>
              </a:ext>
            </a:extLst>
          </p:cNvPr>
          <p:cNvSpPr>
            <a:spLocks noGrp="1"/>
          </p:cNvSpPr>
          <p:nvPr>
            <p:ph type="title"/>
          </p:nvPr>
        </p:nvSpPr>
        <p:spPr>
          <a:xfrm>
            <a:off x="838200" y="55869"/>
            <a:ext cx="10515600" cy="1325563"/>
          </a:xfrm>
        </p:spPr>
        <p:txBody>
          <a:bodyPr>
            <a:normAutofit/>
          </a:bodyPr>
          <a:lstStyle/>
          <a:p>
            <a:r>
              <a:rPr lang="zh-CN" altLang="en-US" sz="3600" dirty="0">
                <a:latin typeface="+mj-ea"/>
              </a:rPr>
              <a:t>无模型的强化学习</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A8CC26D-D6F9-41F8-8012-D6F4D7360E22}"/>
                  </a:ext>
                </a:extLst>
              </p:cNvPr>
              <p:cNvSpPr>
                <a:spLocks noGrp="1"/>
              </p:cNvSpPr>
              <p:nvPr>
                <p:ph idx="1"/>
              </p:nvPr>
            </p:nvSpPr>
            <p:spPr>
              <a:xfrm>
                <a:off x="838200" y="1376516"/>
                <a:ext cx="10515600" cy="5260258"/>
              </a:xfrm>
            </p:spPr>
            <p:txBody>
              <a:bodyPr>
                <a:normAutofit/>
              </a:bodyPr>
              <a:lstStyle/>
              <a:p>
                <a:r>
                  <a:rPr lang="zh-CN" altLang="en-US" sz="2400" dirty="0">
                    <a:latin typeface="+mn-ea"/>
                  </a:rPr>
                  <a:t>什么是无模型强化学习？</a:t>
                </a:r>
                <a:endParaRPr lang="en-US" altLang="zh-CN" sz="2400" dirty="0">
                  <a:latin typeface="+mn-ea"/>
                </a:endParaRPr>
              </a:p>
              <a:p>
                <a:pPr marL="0" indent="0">
                  <a:buNone/>
                </a:pPr>
                <a:r>
                  <a:rPr lang="zh-CN" altLang="en-US" sz="2000" dirty="0">
                    <a:latin typeface="+mn-ea"/>
                  </a:rPr>
                  <a:t>简单来说，就是有一个环境，可以用马尔科夫决策过程</a:t>
                </a:r>
                <a:r>
                  <a:rPr lang="en-US" altLang="zh-CN" sz="2000" dirty="0">
                    <a:latin typeface="+mn-ea"/>
                  </a:rPr>
                  <a:t>MDP</a:t>
                </a:r>
                <a:r>
                  <a:rPr lang="zh-CN" altLang="en-US" sz="2000" dirty="0">
                    <a:latin typeface="+mn-ea"/>
                  </a:rPr>
                  <a:t>来呈现，但是没有给我们完整的</a:t>
                </a:r>
                <a:r>
                  <a:rPr lang="en-US" altLang="zh-CN" sz="2000" dirty="0">
                    <a:latin typeface="+mn-ea"/>
                  </a:rPr>
                  <a:t>MDP</a:t>
                </a:r>
                <a:r>
                  <a:rPr lang="zh-CN" altLang="en-US" sz="2000" dirty="0">
                    <a:latin typeface="+mn-ea"/>
                  </a:rPr>
                  <a:t>（无法知道环境的变化），在这种情况下解决问题。</a:t>
                </a:r>
                <a:endParaRPr lang="en-US" altLang="zh-CN" sz="2000" dirty="0">
                  <a:latin typeface="+mn-ea"/>
                </a:endParaRPr>
              </a:p>
              <a:p>
                <a:pPr marL="0" indent="0">
                  <a:buNone/>
                </a:pPr>
                <a:endParaRPr lang="en-US" altLang="zh-CN" sz="2000" dirty="0">
                  <a:latin typeface="+mn-ea"/>
                </a:endParaRPr>
              </a:p>
              <a:p>
                <a:r>
                  <a:rPr lang="zh-CN" altLang="en-US" sz="2400" dirty="0">
                    <a:latin typeface="+mn-ea"/>
                  </a:rPr>
                  <a:t>有模型强化学习与无模型强化学习</a:t>
                </a:r>
                <a:endParaRPr lang="en-US" altLang="zh-CN" sz="2400" dirty="0">
                  <a:latin typeface="+mn-ea"/>
                </a:endParaRPr>
              </a:p>
              <a:p>
                <a:pPr marL="0" indent="0">
                  <a:buNone/>
                </a:pPr>
                <a:r>
                  <a:rPr lang="zh-CN" altLang="en-US" sz="2000" b="1" dirty="0">
                    <a:latin typeface="+mn-ea"/>
                  </a:rPr>
                  <a:t>基于模型</a:t>
                </a:r>
                <a:r>
                  <a:rPr lang="zh-CN" altLang="en-US" sz="2000" dirty="0">
                    <a:latin typeface="+mn-ea"/>
                  </a:rPr>
                  <a:t>：对环境建模，这种模型能够从它的观察角度描述环境如何工作，让</a:t>
                </a:r>
                <a:r>
                  <a:rPr lang="en-US" altLang="zh-CN" sz="2000" dirty="0">
                    <a:latin typeface="+mn-ea"/>
                  </a:rPr>
                  <a:t>agent</a:t>
                </a:r>
                <a:r>
                  <a:rPr lang="zh-CN" altLang="en-US" sz="2000" dirty="0">
                    <a:latin typeface="+mn-ea"/>
                  </a:rPr>
                  <a:t>学习这一种模型，利用这个模型做出动作规划。</a:t>
                </a:r>
                <a:r>
                  <a:rPr lang="en-US" altLang="zh-CN" sz="2000" dirty="0">
                    <a:latin typeface="+mn-ea"/>
                  </a:rPr>
                  <a:t>e.g. </a:t>
                </a:r>
                <a:r>
                  <a:rPr lang="zh-CN" altLang="en-US" sz="2000" dirty="0">
                    <a:latin typeface="+mn-ea"/>
                  </a:rPr>
                  <a:t>四宫格迷宫，清楚奖励值与状态转移概率。</a:t>
                </a:r>
                <a:endParaRPr lang="en-US" altLang="zh-CN" sz="2000" dirty="0">
                  <a:latin typeface="+mn-ea"/>
                </a:endParaRPr>
              </a:p>
              <a:p>
                <a:pPr marL="0" indent="0">
                  <a:buNone/>
                </a:pPr>
                <a:r>
                  <a:rPr lang="zh-CN" altLang="en-US" sz="2000" b="1" dirty="0">
                    <a:latin typeface="+mn-ea"/>
                  </a:rPr>
                  <a:t>无模型</a:t>
                </a:r>
                <a:r>
                  <a:rPr lang="zh-CN" altLang="en-US" sz="2000" dirty="0">
                    <a:latin typeface="+mn-ea"/>
                  </a:rPr>
                  <a:t>：现实世界当中，很难获得环境的转移概率，奖赏函数等等，甚至很难知道有多少个状态，无法对环境建模。这种情况一般不需要对环境进行建模也能找到最优的策略的方法为无模型强化学习方法，它直接从代理和环境的交互中得到数据，应用到价值函数，再到策略。</a:t>
                </a:r>
                <a:endParaRPr lang="en-US" altLang="zh-CN" sz="2000" dirty="0">
                  <a:latin typeface="+mn-ea"/>
                </a:endParaRPr>
              </a:p>
              <a:p>
                <a:pPr marL="0" indent="0">
                  <a:buNone/>
                </a:pPr>
                <a:endParaRPr lang="en-US" altLang="zh-CN" sz="2000" dirty="0">
                  <a:latin typeface="+mn-ea"/>
                </a:endParaRPr>
              </a:p>
              <a:p>
                <a:r>
                  <a:rPr lang="zh-CN" altLang="en-US" sz="2400" dirty="0">
                    <a:latin typeface="+mn-ea"/>
                  </a:rPr>
                  <a:t>数学定义：</a:t>
                </a:r>
                <a:endParaRPr lang="en-US" altLang="zh-CN" sz="2400" dirty="0">
                  <a:latin typeface="+mn-ea"/>
                </a:endParaRPr>
              </a:p>
              <a:p>
                <a:pPr marL="0" indent="0">
                  <a:buNone/>
                </a:pPr>
                <a:r>
                  <a:rPr lang="zh-CN" altLang="en-US" sz="2000" b="0" dirty="0">
                    <a:latin typeface="+mn-ea"/>
                  </a:rPr>
                  <a:t>无模型强化学习，</a:t>
                </a:r>
                <a:r>
                  <a:rPr lang="en-US" altLang="zh-CN" sz="2000" b="0" dirty="0">
                    <a:latin typeface="+mn-ea"/>
                  </a:rPr>
                  <a:t>MDP</a:t>
                </a:r>
                <a:r>
                  <a:rPr lang="zh-CN" altLang="en-US" sz="2000" b="0" dirty="0">
                    <a:latin typeface="+mn-ea"/>
                  </a:rPr>
                  <a:t>元组</a:t>
                </a:r>
                <a14:m>
                  <m:oMath xmlns:m="http://schemas.openxmlformats.org/officeDocument/2006/math">
                    <m:d>
                      <m:dPr>
                        <m:ctrlPr>
                          <a:rPr lang="en-US" altLang="zh-CN" sz="2000" b="0" i="1" dirty="0" smtClean="0">
                            <a:latin typeface="Cambria Math" panose="02040503050406030204" pitchFamily="18" charset="0"/>
                          </a:rPr>
                        </m:ctrlPr>
                      </m:dPr>
                      <m:e>
                        <m:r>
                          <m:rPr>
                            <m:sty m:val="p"/>
                          </m:rPr>
                          <a:rPr lang="en-US" altLang="zh-CN" sz="2000" b="0" i="0" dirty="0" smtClean="0">
                            <a:latin typeface="Cambria Math" panose="02040503050406030204" pitchFamily="18" charset="0"/>
                          </a:rPr>
                          <m:t>S</m:t>
                        </m:r>
                        <m:r>
                          <a:rPr lang="en-US" altLang="zh-CN" sz="2000" i="1" dirty="0">
                            <a:latin typeface="Cambria Math" panose="02040503050406030204" pitchFamily="18" charset="0"/>
                          </a:rPr>
                          <m:t>,</m:t>
                        </m:r>
                        <m:r>
                          <a:rPr lang="en-US" altLang="zh-CN" sz="2000" i="1" dirty="0">
                            <a:latin typeface="Cambria Math" panose="02040503050406030204" pitchFamily="18" charset="0"/>
                          </a:rPr>
                          <m:t>𝐴</m:t>
                        </m:r>
                        <m:r>
                          <a:rPr lang="en-US" altLang="zh-CN" sz="2000" i="1" dirty="0">
                            <a:latin typeface="Cambria Math" panose="02040503050406030204" pitchFamily="18" charset="0"/>
                          </a:rPr>
                          <m:t>,</m:t>
                        </m:r>
                        <m:r>
                          <a:rPr lang="en-US" altLang="zh-CN" sz="2000" i="1" dirty="0" smtClean="0">
                            <a:solidFill>
                              <a:srgbClr val="FF0000"/>
                            </a:solidFill>
                            <a:latin typeface="Cambria Math" panose="02040503050406030204" pitchFamily="18" charset="0"/>
                          </a:rPr>
                          <m:t>𝑃</m:t>
                        </m:r>
                        <m:r>
                          <a:rPr lang="en-US" altLang="zh-CN" sz="2000" b="0" i="1" dirty="0" smtClean="0">
                            <a:solidFill>
                              <a:srgbClr val="FF0000"/>
                            </a:solidFill>
                            <a:latin typeface="Cambria Math" panose="02040503050406030204" pitchFamily="18" charset="0"/>
                          </a:rPr>
                          <m:t>?</m:t>
                        </m:r>
                        <m:r>
                          <a:rPr lang="en-US" altLang="zh-CN" sz="2000" i="1" dirty="0" smtClean="0">
                            <a:solidFill>
                              <a:srgbClr val="FF0000"/>
                            </a:solidFill>
                            <a:latin typeface="Cambria Math" panose="02040503050406030204" pitchFamily="18" charset="0"/>
                          </a:rPr>
                          <m:t>,</m:t>
                        </m:r>
                        <m:r>
                          <m:rPr>
                            <m:sty m:val="p"/>
                          </m:rPr>
                          <a:rPr lang="en-US" altLang="zh-CN" sz="2000" i="1" dirty="0">
                            <a:solidFill>
                              <a:srgbClr val="FF0000"/>
                            </a:solidFill>
                            <a:latin typeface="Cambria Math" panose="02040503050406030204" pitchFamily="18" charset="0"/>
                          </a:rPr>
                          <m:t>r</m:t>
                        </m:r>
                        <m:r>
                          <a:rPr lang="zh-CN" altLang="en-US" sz="2000" i="1" smtClean="0">
                            <a:solidFill>
                              <a:schemeClr val="tx1"/>
                            </a:solidFill>
                            <a:latin typeface="Cambria Math" panose="02040503050406030204" pitchFamily="18" charset="0"/>
                          </a:rPr>
                          <m:t>𝛾</m:t>
                        </m:r>
                      </m:e>
                    </m:d>
                    <m:r>
                      <a:rPr lang="zh-CN" altLang="en-US" sz="2000" i="1">
                        <a:latin typeface="Cambria Math" panose="02040503050406030204" pitchFamily="18" charset="0"/>
                      </a:rPr>
                      <m:t>，</m:t>
                    </m:r>
                    <m:r>
                      <a:rPr lang="en-US" altLang="zh-CN" sz="2000" i="1" dirty="0" smtClean="0">
                        <a:solidFill>
                          <a:schemeClr val="tx1"/>
                        </a:solidFill>
                        <a:latin typeface="Cambria Math" panose="02040503050406030204" pitchFamily="18" charset="0"/>
                      </a:rPr>
                      <m:t>𝑃</m:t>
                    </m:r>
                    <m:r>
                      <a:rPr lang="en-US" altLang="zh-CN" sz="2000" b="0" i="1" dirty="0" smtClean="0">
                        <a:solidFill>
                          <a:schemeClr val="tx1"/>
                        </a:solidFill>
                        <a:latin typeface="Cambria Math" panose="02040503050406030204" pitchFamily="18" charset="0"/>
                      </a:rPr>
                      <m:t>,</m:t>
                    </m:r>
                    <m:r>
                      <a:rPr lang="en-US" altLang="zh-CN" sz="2000" i="1" dirty="0" smtClean="0">
                        <a:solidFill>
                          <a:schemeClr val="tx1"/>
                        </a:solidFill>
                        <a:latin typeface="Cambria Math" panose="02040503050406030204" pitchFamily="18" charset="0"/>
                      </a:rPr>
                      <m:t>𝑅</m:t>
                    </m:r>
                    <m:r>
                      <a:rPr lang="zh-CN" altLang="en-US" sz="2000" i="1">
                        <a:latin typeface="Cambria Math" panose="02040503050406030204" pitchFamily="18" charset="0"/>
                      </a:rPr>
                      <m:t>未知</m:t>
                    </m:r>
                  </m:oMath>
                </a14:m>
                <a:endParaRPr lang="zh-CN" altLang="en-US" sz="2000" dirty="0">
                  <a:latin typeface="+mn-ea"/>
                </a:endParaRPr>
              </a:p>
              <a:p>
                <a:pPr marL="0" indent="0">
                  <a:buNone/>
                </a:pPr>
                <a:endParaRPr lang="en-US" altLang="zh-CN" dirty="0"/>
              </a:p>
              <a:p>
                <a:pPr marL="0" indent="0">
                  <a:buNone/>
                </a:pPr>
                <a:endParaRPr lang="en-US" altLang="zh-CN" sz="2400" dirty="0"/>
              </a:p>
            </p:txBody>
          </p:sp>
        </mc:Choice>
        <mc:Fallback>
          <p:sp>
            <p:nvSpPr>
              <p:cNvPr id="3" name="内容占位符 2">
                <a:extLst>
                  <a:ext uri="{FF2B5EF4-FFF2-40B4-BE49-F238E27FC236}">
                    <a16:creationId xmlns:a16="http://schemas.microsoft.com/office/drawing/2014/main" id="{DA8CC26D-D6F9-41F8-8012-D6F4D7360E22}"/>
                  </a:ext>
                </a:extLst>
              </p:cNvPr>
              <p:cNvSpPr>
                <a:spLocks noGrp="1" noRot="1" noChangeAspect="1" noMove="1" noResize="1" noEditPoints="1" noAdjustHandles="1" noChangeArrowheads="1" noChangeShapeType="1" noTextEdit="1"/>
              </p:cNvSpPr>
              <p:nvPr>
                <p:ph idx="1"/>
              </p:nvPr>
            </p:nvSpPr>
            <p:spPr>
              <a:xfrm>
                <a:off x="838200" y="1376516"/>
                <a:ext cx="10515600" cy="5260258"/>
              </a:xfrm>
              <a:blipFill>
                <a:blip r:embed="rId2"/>
                <a:stretch>
                  <a:fillRect l="-812" t="-1506"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02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34D2C-6FD2-4E76-804B-07BAA44A68DB}"/>
              </a:ext>
            </a:extLst>
          </p:cNvPr>
          <p:cNvSpPr>
            <a:spLocks noGrp="1"/>
          </p:cNvSpPr>
          <p:nvPr>
            <p:ph type="title"/>
          </p:nvPr>
        </p:nvSpPr>
        <p:spPr/>
        <p:txBody>
          <a:bodyPr>
            <a:normAutofit/>
          </a:bodyPr>
          <a:lstStyle/>
          <a:p>
            <a:r>
              <a:rPr lang="zh-CN" altLang="en-US" sz="3600" dirty="0"/>
              <a:t>价值函数的近似表示</a:t>
            </a:r>
            <a:br>
              <a:rPr lang="en-US" altLang="zh-CN" sz="3600" dirty="0"/>
            </a:br>
            <a:r>
              <a:rPr lang="en-US" altLang="zh-CN" sz="3600" dirty="0"/>
              <a:t>                          </a:t>
            </a:r>
            <a:r>
              <a:rPr lang="en-US" altLang="zh-CN" sz="3200" dirty="0"/>
              <a:t>——</a:t>
            </a:r>
            <a:r>
              <a:rPr lang="zh-CN" altLang="en-US" sz="3200" dirty="0"/>
              <a:t>目标函数</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BC11145-8AD8-4469-922D-F182C1BF15AB}"/>
                  </a:ext>
                </a:extLst>
              </p:cNvPr>
              <p:cNvSpPr>
                <a:spLocks noGrp="1"/>
              </p:cNvSpPr>
              <p:nvPr>
                <p:ph idx="1"/>
              </p:nvPr>
            </p:nvSpPr>
            <p:spPr>
              <a:xfrm>
                <a:off x="838200" y="1690688"/>
                <a:ext cx="10515600" cy="4802187"/>
              </a:xfrm>
            </p:spPr>
            <p:txBody>
              <a:bodyPr>
                <a:normAutofit/>
              </a:bodyPr>
              <a:lstStyle/>
              <a:p>
                <a14:m>
                  <m:oMath xmlns:m="http://schemas.openxmlformats.org/officeDocument/2006/math">
                    <m:r>
                      <a:rPr lang="en-US" altLang="zh-CN" sz="2400" i="1" smtClean="0">
                        <a:latin typeface="Cambria Math" panose="02040503050406030204" pitchFamily="18" charset="0"/>
                      </a:rPr>
                      <m:t>𝑄</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𝑄</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𝑄</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rPr>
                      <m:t>)</m:t>
                    </m:r>
                  </m:oMath>
                </a14:m>
                <a:endParaRPr lang="en-US" altLang="zh-CN" sz="2400" dirty="0"/>
              </a:p>
              <a:p>
                <a:pPr marL="0" indent="0">
                  <a:buNone/>
                </a:pPr>
                <a:r>
                  <a:rPr lang="zh-CN" altLang="en-US" sz="2000" dirty="0"/>
                  <a:t>预测问题，收敛得到的</a:t>
                </a:r>
                <a14:m>
                  <m:oMath xmlns:m="http://schemas.openxmlformats.org/officeDocument/2006/math">
                    <m:r>
                      <a:rPr lang="en-US" altLang="zh-CN" sz="2000" i="1" dirty="0" smtClean="0">
                        <a:latin typeface="Cambria Math" panose="02040503050406030204" pitchFamily="18" charset="0"/>
                      </a:rPr>
                      <m:t>𝑄</m:t>
                    </m:r>
                  </m:oMath>
                </a14:m>
                <a:r>
                  <a:rPr lang="zh-CN" altLang="en-US" sz="2000" dirty="0"/>
                  <a:t>就是基于某策略的最终行为值函数</a:t>
                </a:r>
                <a:endParaRPr lang="en-US" altLang="zh-CN" sz="2000" dirty="0"/>
              </a:p>
              <a:p>
                <a:pPr marL="0" indent="0">
                  <a:buNone/>
                </a:pPr>
                <a:r>
                  <a:rPr lang="zh-CN" altLang="en-US" sz="2000" dirty="0"/>
                  <a:t>控制问题，最后收敛得到的行为值函数对应着最优策略</a:t>
                </a:r>
                <a:endParaRPr lang="en-US" altLang="zh-CN" sz="2000" dirty="0"/>
              </a:p>
              <a:p>
                <a:pPr marL="0" indent="0">
                  <a:buNone/>
                </a:pPr>
                <a:r>
                  <a:rPr lang="zh-CN" altLang="en-US" sz="2000" dirty="0"/>
                  <a:t>所以，我们就是想要得到行为值函数收敛</a:t>
                </a:r>
                <a:endParaRPr lang="en-US" altLang="zh-CN" sz="2000" dirty="0"/>
              </a:p>
              <a:p>
                <a:r>
                  <a:rPr lang="zh-CN" altLang="en-US" sz="2400" dirty="0"/>
                  <a:t>近似</a:t>
                </a:r>
                <a14:m>
                  <m:oMath xmlns:m="http://schemas.openxmlformats.org/officeDocument/2006/math">
                    <m:r>
                      <a:rPr lang="zh-CN" altLang="en-US" sz="2400" i="1">
                        <a:latin typeface="Cambria Math" panose="02040503050406030204" pitchFamily="18" charset="0"/>
                      </a:rPr>
                      <m:t>行为值函数的价值更新</m:t>
                    </m:r>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𝑄</m:t>
                        </m:r>
                      </m:e>
                    </m:acc>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e>
                    </m:d>
                    <m:r>
                      <a:rPr lang="en-US" altLang="zh-CN" sz="2400" i="1">
                        <a:latin typeface="Cambria Math" panose="02040503050406030204" pitchFamily="18" charset="0"/>
                        <a:ea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e>
                    </m:d>
                    <m:r>
                      <a:rPr lang="en-US" altLang="zh-CN" sz="2400" i="1">
                        <a:latin typeface="Cambria Math" panose="02040503050406030204" pitchFamily="18" charset="0"/>
                      </a:rPr>
                      <m:t>+</m:t>
                    </m:r>
                    <m:r>
                      <a:rPr lang="zh-CN" altLang="en-US" sz="2400" i="1">
                        <a:latin typeface="Cambria Math" panose="02040503050406030204" pitchFamily="18" charset="0"/>
                      </a:rPr>
                      <m:t>𝛼</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e>
                    </m:d>
                    <m:r>
                      <a:rPr lang="en-US" altLang="zh-CN" sz="2400" i="1">
                        <a:latin typeface="Cambria Math" panose="02040503050406030204" pitchFamily="18" charset="0"/>
                      </a:rPr>
                      <m:t>)</m:t>
                    </m:r>
                  </m:oMath>
                </a14:m>
                <a:r>
                  <a:rPr lang="zh-CN" altLang="en-US" sz="2400" dirty="0"/>
                  <a:t>收敛后得：</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oMath>
                  </m:oMathPara>
                </a14:m>
                <a:endParaRPr lang="en-US" altLang="zh-CN" sz="2000" dirty="0"/>
              </a:p>
              <a:p>
                <a:pPr marL="0" indent="0">
                  <a:buNone/>
                </a:pPr>
                <a:r>
                  <a:rPr lang="en-US" altLang="zh-CN" sz="2000" dirty="0"/>
                  <a:t>Note:</a:t>
                </a:r>
              </a:p>
              <a:p>
                <a:pPr marL="0" indent="0">
                  <a:buNone/>
                </a:pPr>
                <a:r>
                  <a:rPr lang="zh-CN" altLang="en-US" sz="2000" dirty="0"/>
                  <a:t>由于算法是基于采样数据的，就算采样得到的状态</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oMath>
                </a14:m>
                <a:r>
                  <a:rPr lang="zh-CN" altLang="en-US" sz="2000" dirty="0"/>
                  <a:t>采取行为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oMath>
                </a14:m>
                <a:r>
                  <a:rPr lang="zh-CN" altLang="en-US" sz="2000" dirty="0"/>
                  <a:t>的行为值函数对上式成立，也很难对所有可能的状态下采取特定行动的行为值函数成立，所以为了衡量在采样中产生的</a:t>
                </a:r>
                <a:r>
                  <a:rPr lang="en-US" altLang="zh-CN" sz="2000" dirty="0"/>
                  <a:t>M</a:t>
                </a:r>
                <a:r>
                  <a:rPr lang="zh-CN" altLang="en-US" sz="2000" dirty="0"/>
                  <a:t>个状态下执行特定动作的行为值函数收敛情况，目标函数为：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1900" b="0" i="1" smtClean="0">
                          <a:latin typeface="Cambria Math" panose="02040503050406030204" pitchFamily="18" charset="0"/>
                        </a:rPr>
                        <m:t>𝐽</m:t>
                      </m:r>
                      <m:d>
                        <m:dPr>
                          <m:ctrlPr>
                            <a:rPr lang="en-US" altLang="zh-CN" sz="1900" b="0" i="1" smtClean="0">
                              <a:latin typeface="Cambria Math" panose="02040503050406030204" pitchFamily="18" charset="0"/>
                            </a:rPr>
                          </m:ctrlPr>
                        </m:dPr>
                        <m:e>
                          <m:r>
                            <a:rPr lang="en-US" altLang="zh-CN" sz="1900" b="0" i="1" smtClean="0">
                              <a:latin typeface="Cambria Math" panose="02040503050406030204" pitchFamily="18" charset="0"/>
                            </a:rPr>
                            <m:t>𝑤</m:t>
                          </m:r>
                        </m:e>
                      </m:d>
                      <m:r>
                        <a:rPr lang="en-US" altLang="zh-CN" sz="1900" b="0" i="1" smtClean="0">
                          <a:latin typeface="Cambria Math" panose="02040503050406030204" pitchFamily="18" charset="0"/>
                        </a:rPr>
                        <m:t>=</m:t>
                      </m:r>
                      <m:f>
                        <m:fPr>
                          <m:ctrlPr>
                            <a:rPr lang="en-US" altLang="zh-CN" sz="1900" b="0" i="1" smtClean="0">
                              <a:latin typeface="Cambria Math" panose="02040503050406030204" pitchFamily="18" charset="0"/>
                            </a:rPr>
                          </m:ctrlPr>
                        </m:fPr>
                        <m:num>
                          <m:r>
                            <a:rPr lang="en-US" altLang="zh-CN" sz="1900" b="0" i="1" smtClean="0">
                              <a:latin typeface="Cambria Math" panose="02040503050406030204" pitchFamily="18" charset="0"/>
                            </a:rPr>
                            <m:t>1</m:t>
                          </m:r>
                        </m:num>
                        <m:den>
                          <m:r>
                            <a:rPr lang="en-US" altLang="zh-CN" sz="1900" b="0" i="1" smtClean="0">
                              <a:latin typeface="Cambria Math" panose="02040503050406030204" pitchFamily="18" charset="0"/>
                            </a:rPr>
                            <m:t>2</m:t>
                          </m:r>
                          <m:r>
                            <a:rPr lang="en-US" altLang="zh-CN" sz="1900" b="0" i="1" smtClean="0">
                              <a:latin typeface="Cambria Math" panose="02040503050406030204" pitchFamily="18" charset="0"/>
                            </a:rPr>
                            <m:t>𝑀</m:t>
                          </m:r>
                        </m:den>
                      </m:f>
                      <m:nary>
                        <m:naryPr>
                          <m:chr m:val="∑"/>
                          <m:ctrlPr>
                            <a:rPr lang="en-US" altLang="zh-CN" sz="1900" b="0" i="1" smtClean="0">
                              <a:latin typeface="Cambria Math" panose="02040503050406030204" pitchFamily="18" charset="0"/>
                            </a:rPr>
                          </m:ctrlPr>
                        </m:naryPr>
                        <m:sub>
                          <m:r>
                            <m:rPr>
                              <m:brk m:alnAt="23"/>
                            </m:rPr>
                            <a:rPr lang="en-US" altLang="zh-CN" sz="1900" b="0" i="1" smtClean="0">
                              <a:latin typeface="Cambria Math" panose="02040503050406030204" pitchFamily="18" charset="0"/>
                            </a:rPr>
                            <m:t>𝑘</m:t>
                          </m:r>
                          <m:r>
                            <a:rPr lang="en-US" altLang="zh-CN" sz="1900" b="0" i="1" smtClean="0">
                              <a:latin typeface="Cambria Math" panose="02040503050406030204" pitchFamily="18" charset="0"/>
                            </a:rPr>
                            <m:t>=1</m:t>
                          </m:r>
                        </m:sub>
                        <m:sup>
                          <m:r>
                            <a:rPr lang="en-US" altLang="zh-CN" sz="1900" b="0" i="1" smtClean="0">
                              <a:latin typeface="Cambria Math" panose="02040503050406030204" pitchFamily="18" charset="0"/>
                            </a:rPr>
                            <m:t>𝑀</m:t>
                          </m:r>
                        </m:sup>
                        <m:e>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𝐺</m:t>
                                  </m:r>
                                </m:e>
                                <m:sub>
                                  <m:r>
                                    <a:rPr lang="en-US" altLang="zh-CN" sz="1900" i="1">
                                      <a:latin typeface="Cambria Math" panose="02040503050406030204" pitchFamily="18" charset="0"/>
                                    </a:rPr>
                                    <m:t>𝑡</m:t>
                                  </m:r>
                                </m:sub>
                              </m:sSub>
                              <m:r>
                                <a:rPr lang="en-US" altLang="zh-CN" sz="1900" i="1">
                                  <a:latin typeface="Cambria Math" panose="02040503050406030204" pitchFamily="18" charset="0"/>
                                </a:rPr>
                                <m:t>−</m:t>
                              </m:r>
                              <m:acc>
                                <m:accPr>
                                  <m:chr m:val="̂"/>
                                  <m:ctrlPr>
                                    <a:rPr lang="zh-CN" altLang="en-US" sz="1900" i="1">
                                      <a:latin typeface="Cambria Math" panose="02040503050406030204" pitchFamily="18" charset="0"/>
                                    </a:rPr>
                                  </m:ctrlPr>
                                </m:accPr>
                                <m:e>
                                  <m:r>
                                    <a:rPr lang="en-US" altLang="zh-CN" sz="1900" i="1">
                                      <a:latin typeface="Cambria Math" panose="02040503050406030204" pitchFamily="18" charset="0"/>
                                    </a:rPr>
                                    <m:t>𝑄</m:t>
                                  </m:r>
                                </m:e>
                              </m:acc>
                              <m:d>
                                <m:dPr>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𝑆</m:t>
                                      </m:r>
                                    </m:e>
                                    <m:sub>
                                      <m:r>
                                        <a:rPr lang="en-US" altLang="zh-CN" sz="1900" i="1">
                                          <a:latin typeface="Cambria Math" panose="02040503050406030204" pitchFamily="18" charset="0"/>
                                        </a:rPr>
                                        <m:t>𝑘</m:t>
                                      </m:r>
                                    </m:sub>
                                  </m:sSub>
                                  <m:r>
                                    <a:rPr lang="en-US" altLang="zh-CN" sz="1900" i="1">
                                      <a:latin typeface="Cambria Math" panose="02040503050406030204" pitchFamily="18" charset="0"/>
                                    </a:rPr>
                                    <m:t>,</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𝐴</m:t>
                                      </m:r>
                                    </m:e>
                                    <m:sub>
                                      <m:r>
                                        <a:rPr lang="en-US" altLang="zh-CN" sz="1900" i="1">
                                          <a:latin typeface="Cambria Math" panose="02040503050406030204" pitchFamily="18" charset="0"/>
                                        </a:rPr>
                                        <m:t>𝑘</m:t>
                                      </m:r>
                                    </m:sub>
                                  </m:sSub>
                                  <m:r>
                                    <a:rPr lang="en-US" altLang="zh-CN" sz="1900" i="1">
                                      <a:latin typeface="Cambria Math" panose="02040503050406030204" pitchFamily="18" charset="0"/>
                                    </a:rPr>
                                    <m:t>,</m:t>
                                  </m:r>
                                  <m:r>
                                    <a:rPr lang="en-US" altLang="zh-CN" sz="1900" i="1">
                                      <a:latin typeface="Cambria Math" panose="02040503050406030204" pitchFamily="18" charset="0"/>
                                    </a:rPr>
                                    <m:t>𝑤</m:t>
                                  </m:r>
                                </m:e>
                              </m:d>
                              <m:r>
                                <a:rPr lang="en-US" altLang="zh-CN" sz="1900" i="1">
                                  <a:latin typeface="Cambria Math" panose="02040503050406030204" pitchFamily="18" charset="0"/>
                                </a:rPr>
                                <m:t>]</m:t>
                              </m:r>
                            </m:e>
                            <m:sup>
                              <m:r>
                                <a:rPr lang="en-US" altLang="zh-CN" sz="1900" b="0" i="1" smtClean="0">
                                  <a:latin typeface="Cambria Math" panose="02040503050406030204" pitchFamily="18" charset="0"/>
                                </a:rPr>
                                <m:t>2</m:t>
                              </m:r>
                            </m:sup>
                          </m:sSup>
                        </m:e>
                      </m:nary>
                    </m:oMath>
                  </m:oMathPara>
                </a14:m>
                <a:endParaRPr lang="en-US" altLang="zh-CN" sz="1900" dirty="0"/>
              </a:p>
              <a:p>
                <a:pPr marL="0" indent="0">
                  <a:buNone/>
                </a:pPr>
                <a:endParaRPr lang="zh-CN" altLang="en-US" sz="2000" dirty="0"/>
              </a:p>
            </p:txBody>
          </p:sp>
        </mc:Choice>
        <mc:Fallback xmlns="">
          <p:sp>
            <p:nvSpPr>
              <p:cNvPr id="3" name="内容占位符 2">
                <a:extLst>
                  <a:ext uri="{FF2B5EF4-FFF2-40B4-BE49-F238E27FC236}">
                    <a16:creationId xmlns:a16="http://schemas.microsoft.com/office/drawing/2014/main" id="{1BC11145-8AD8-4469-922D-F182C1BF15AB}"/>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2"/>
                <a:stretch>
                  <a:fillRect l="-812" t="-1396" r="-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6882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FDA23-9B10-4542-9291-CCBFE1F7A03F}"/>
              </a:ext>
            </a:extLst>
          </p:cNvPr>
          <p:cNvSpPr>
            <a:spLocks noGrp="1"/>
          </p:cNvSpPr>
          <p:nvPr>
            <p:ph type="title"/>
          </p:nvPr>
        </p:nvSpPr>
        <p:spPr>
          <a:xfrm>
            <a:off x="838200" y="618024"/>
            <a:ext cx="10515600" cy="1289434"/>
          </a:xfrm>
        </p:spPr>
        <p:txBody>
          <a:bodyPr>
            <a:normAutofit/>
          </a:bodyPr>
          <a:lstStyle/>
          <a:p>
            <a:r>
              <a:rPr lang="zh-CN" altLang="en-US" sz="3600" dirty="0"/>
              <a:t>价值函数的近似表示</a:t>
            </a:r>
            <a:br>
              <a:rPr lang="en-US" altLang="zh-CN" dirty="0"/>
            </a:br>
            <a:r>
              <a:rPr lang="en-US" altLang="zh-CN" dirty="0"/>
              <a:t>                      </a:t>
            </a:r>
            <a:r>
              <a:rPr lang="en-US" altLang="zh-CN" sz="2800" dirty="0"/>
              <a:t>——</a:t>
            </a:r>
            <a:r>
              <a:rPr lang="zh-CN" altLang="en-US" sz="2800" dirty="0"/>
              <a:t>梯度下降</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2B1BF4-87EA-486C-B346-4D06A239AD32}"/>
                  </a:ext>
                </a:extLst>
              </p:cNvPr>
              <p:cNvSpPr>
                <a:spLocks noGrp="1"/>
              </p:cNvSpPr>
              <p:nvPr>
                <p:ph idx="1"/>
              </p:nvPr>
            </p:nvSpPr>
            <p:spPr>
              <a:xfrm>
                <a:off x="838200" y="2228415"/>
                <a:ext cx="10515600" cy="4227871"/>
              </a:xfrm>
            </p:spPr>
            <p:txBody>
              <a:bodyPr>
                <a:normAutofit/>
              </a:bodyPr>
              <a:lstStyle/>
              <a:p>
                <a:r>
                  <a:rPr lang="zh-CN" altLang="en-US" sz="2400" dirty="0"/>
                  <a:t>我们得到目标函数了，为了收敛，我们需要将目标函数最小化（取极小值）</a:t>
                </a:r>
                <a:endParaRPr lang="en-US" altLang="zh-CN" sz="2400" dirty="0"/>
              </a:p>
              <a:p>
                <a14:m>
                  <m:oMath xmlns:m="http://schemas.openxmlformats.org/officeDocument/2006/math">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𝑤</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r>
                          <a:rPr lang="en-US" altLang="zh-CN" sz="2400" i="1">
                            <a:latin typeface="Cambria Math" panose="02040503050406030204" pitchFamily="18" charset="0"/>
                          </a:rPr>
                          <m:t>𝑀</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𝑀</m:t>
                        </m:r>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d>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e>
                    </m:nary>
                  </m:oMath>
                </a14:m>
                <a:endParaRPr lang="en-US" altLang="zh-CN" sz="2400" dirty="0"/>
              </a:p>
              <a:p>
                <a:r>
                  <a:rPr lang="zh-CN" altLang="en-US" sz="2400" dirty="0"/>
                  <a:t>梯度下降寻找局部最小</a:t>
                </a:r>
                <a:r>
                  <a:rPr lang="en-US" altLang="zh-CN" sz="2400" dirty="0"/>
                  <a:t>,</a:t>
                </a:r>
                <a:r>
                  <a:rPr lang="zh-CN" altLang="en-US" sz="2400" dirty="0"/>
                  <a:t>调整梯度参数的数值和方向</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n-US" altLang="zh-CN" sz="2000" b="0" i="1" smtClean="0">
                              <a:latin typeface="Cambria Math" panose="02040503050406030204" pitchFamily="18" charset="0"/>
                              <a:ea typeface="Cambria Math" panose="02040503050406030204" pitchFamily="18" charset="0"/>
                            </a:rPr>
                            <m:t>∇</m:t>
                          </m:r>
                        </m:e>
                        <m: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sub>
                      </m:sSub>
                      <m:r>
                        <a:rPr lang="en-US" altLang="zh-CN" sz="2000" b="0" i="1" smtClean="0">
                          <a:latin typeface="Cambria Math" panose="02040503050406030204" pitchFamily="18" charset="0"/>
                          <a:ea typeface="Cambria Math" panose="02040503050406030204" pitchFamily="18" charset="0"/>
                        </a:rPr>
                        <m:t>𝐽</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𝑤</m:t>
                          </m:r>
                        </m:e>
                      </m:d>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𝑀</m:t>
                          </m:r>
                        </m:den>
                      </m:f>
                      <m:nary>
                        <m:naryPr>
                          <m:chr m:val="∑"/>
                          <m:ctrlPr>
                            <a:rPr lang="zh-CN" altLang="en-US" sz="2000" b="0" i="1" smtClean="0">
                              <a:latin typeface="Cambria Math" panose="02040503050406030204" pitchFamily="18"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𝑘</m:t>
                          </m:r>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𝑀</m:t>
                          </m:r>
                        </m:sup>
                        <m:e>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e>
                            <m: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sub>
                          </m:sSub>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e>
                      </m:nary>
                    </m:oMath>
                  </m:oMathPara>
                </a14:m>
                <a:endParaRPr lang="en-US" altLang="zh-CN" sz="2400" dirty="0"/>
              </a:p>
              <a:p>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𝑤</m:t>
                        </m:r>
                      </m:e>
                      <m:sub>
                        <m:r>
                          <a:rPr lang="en-US" altLang="zh-CN" sz="2400" i="1">
                            <a:latin typeface="Cambria Math" panose="02040503050406030204" pitchFamily="18" charset="0"/>
                            <a:ea typeface="Cambria Math" panose="02040503050406030204" pitchFamily="18" charset="0"/>
                          </a:rPr>
                          <m:t>𝑗</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𝑤</m:t>
                        </m:r>
                      </m:e>
                      <m:sub>
                        <m:r>
                          <a:rPr lang="en-US" altLang="zh-CN" sz="2400" i="1">
                            <a:latin typeface="Cambria Math" panose="02040503050406030204" pitchFamily="18" charset="0"/>
                            <a:ea typeface="Cambria Math" panose="02040503050406030204" pitchFamily="18" charset="0"/>
                          </a:rPr>
                          <m:t>𝑗</m:t>
                        </m:r>
                      </m:sub>
                    </m:sSub>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𝑀</m:t>
                        </m:r>
                      </m:den>
                    </m:f>
                    <m:nary>
                      <m:naryPr>
                        <m:chr m:val="∑"/>
                        <m:ctrlPr>
                          <a:rPr lang="zh-CN" altLang="en-US" sz="2400" i="1">
                            <a:latin typeface="Cambria Math" panose="02040503050406030204" pitchFamily="18" charset="0"/>
                            <a:ea typeface="Cambria Math" panose="02040503050406030204" pitchFamily="18" charset="0"/>
                          </a:rPr>
                        </m:ctrlPr>
                      </m:naryPr>
                      <m:sub>
                        <m:r>
                          <m:rPr>
                            <m:brk m:alnAt="23"/>
                          </m:rP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𝑀</m:t>
                        </m:r>
                      </m:sup>
                      <m:e>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d>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m:rPr>
                                <m:sty m:val="p"/>
                              </m:rPr>
                              <a:rPr lang="en-US" altLang="zh-CN" sz="2400" i="1">
                                <a:latin typeface="Cambria Math" panose="02040503050406030204" pitchFamily="18" charset="0"/>
                                <a:ea typeface="Cambria Math" panose="02040503050406030204" pitchFamily="18" charset="0"/>
                              </a:rPr>
                              <m:t>∇</m:t>
                            </m:r>
                          </m:e>
                          <m:sub>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𝑤</m:t>
                                </m:r>
                              </m:e>
                              <m:sub>
                                <m:r>
                                  <a:rPr lang="en-US" altLang="zh-CN" sz="2400" i="1">
                                    <a:latin typeface="Cambria Math" panose="02040503050406030204" pitchFamily="18" charset="0"/>
                                    <a:ea typeface="Cambria Math" panose="02040503050406030204" pitchFamily="18" charset="0"/>
                                  </a:rPr>
                                  <m:t>𝑗</m:t>
                                </m:r>
                              </m:sub>
                            </m:sSub>
                          </m:sub>
                        </m:sSub>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r>
                              <a:rPr lang="en-US" altLang="zh-CN" sz="2400" i="1">
                                <a:latin typeface="Cambria Math" panose="02040503050406030204" pitchFamily="18" charset="0"/>
                              </a:rPr>
                              <m:t>𝑤</m:t>
                            </m:r>
                          </m:e>
                        </m:d>
                      </m:e>
                    </m:nary>
                  </m:oMath>
                </a14:m>
                <a:endParaRPr lang="en-US" altLang="zh-CN" sz="2200" dirty="0"/>
              </a:p>
              <a:p>
                <a:r>
                  <a:rPr lang="zh-CN" altLang="en-US" sz="2200" dirty="0"/>
                  <a:t>这是针对</a:t>
                </a:r>
                <a:r>
                  <a:rPr lang="en-US" altLang="zh-CN" sz="2200" b="1" dirty="0"/>
                  <a:t>MC</a:t>
                </a:r>
                <a:r>
                  <a:rPr lang="zh-CN" altLang="en-US" sz="2200" dirty="0"/>
                  <a:t>方法，因为是完成一次试验，根据达到目标后采样得到目标函数</a:t>
                </a:r>
                <a:endParaRPr lang="en-US" altLang="zh-CN" sz="2200" dirty="0"/>
              </a:p>
              <a:p>
                <a:pPr marL="0" indent="0">
                  <a:buNone/>
                </a:pPr>
                <a:endParaRPr lang="en-US" altLang="zh-CN" sz="2200" dirty="0"/>
              </a:p>
            </p:txBody>
          </p:sp>
        </mc:Choice>
        <mc:Fallback xmlns="">
          <p:sp>
            <p:nvSpPr>
              <p:cNvPr id="3" name="内容占位符 2">
                <a:extLst>
                  <a:ext uri="{FF2B5EF4-FFF2-40B4-BE49-F238E27FC236}">
                    <a16:creationId xmlns:a16="http://schemas.microsoft.com/office/drawing/2014/main" id="{C32B1BF4-87EA-486C-B346-4D06A239AD32}"/>
                  </a:ext>
                </a:extLst>
              </p:cNvPr>
              <p:cNvSpPr>
                <a:spLocks noGrp="1" noRot="1" noChangeAspect="1" noMove="1" noResize="1" noEditPoints="1" noAdjustHandles="1" noChangeArrowheads="1" noChangeShapeType="1" noTextEdit="1"/>
              </p:cNvSpPr>
              <p:nvPr>
                <p:ph idx="1"/>
              </p:nvPr>
            </p:nvSpPr>
            <p:spPr>
              <a:xfrm>
                <a:off x="838200" y="2228415"/>
                <a:ext cx="10515600" cy="4227871"/>
              </a:xfrm>
              <a:blipFill>
                <a:blip r:embed="rId2"/>
                <a:stretch>
                  <a:fillRect l="-812" t="-1876"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4705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FDA23-9B10-4542-9291-CCBFE1F7A03F}"/>
              </a:ext>
            </a:extLst>
          </p:cNvPr>
          <p:cNvSpPr>
            <a:spLocks noGrp="1"/>
          </p:cNvSpPr>
          <p:nvPr>
            <p:ph type="title"/>
          </p:nvPr>
        </p:nvSpPr>
        <p:spPr>
          <a:xfrm>
            <a:off x="838200" y="18256"/>
            <a:ext cx="10515600" cy="1289434"/>
          </a:xfrm>
        </p:spPr>
        <p:txBody>
          <a:bodyPr>
            <a:normAutofit/>
          </a:bodyPr>
          <a:lstStyle/>
          <a:p>
            <a:r>
              <a:rPr lang="zh-CN" altLang="en-US" sz="3600" dirty="0"/>
              <a:t>价值函数的近似表示</a:t>
            </a:r>
            <a:br>
              <a:rPr lang="en-US" altLang="zh-CN" dirty="0"/>
            </a:br>
            <a:r>
              <a:rPr lang="en-US" altLang="zh-CN" dirty="0"/>
              <a:t>                      </a:t>
            </a:r>
            <a:r>
              <a:rPr lang="en-US" altLang="zh-CN" sz="2800" dirty="0"/>
              <a:t>——</a:t>
            </a:r>
            <a:r>
              <a:rPr lang="zh-CN" altLang="en-US" sz="2800" dirty="0"/>
              <a:t>梯度下降</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2B1BF4-87EA-486C-B346-4D06A239AD32}"/>
                  </a:ext>
                </a:extLst>
              </p:cNvPr>
              <p:cNvSpPr>
                <a:spLocks noGrp="1"/>
              </p:cNvSpPr>
              <p:nvPr>
                <p:ph idx="1"/>
              </p:nvPr>
            </p:nvSpPr>
            <p:spPr>
              <a:xfrm>
                <a:off x="838200" y="1307690"/>
                <a:ext cx="10515600" cy="5550310"/>
              </a:xfrm>
            </p:spPr>
            <p:txBody>
              <a:bodyPr>
                <a:normAutofit fontScale="92500" lnSpcReduction="10000"/>
              </a:bodyPr>
              <a:lstStyle/>
              <a:p>
                <a:r>
                  <a:rPr lang="zh-CN" altLang="en-US" sz="2400" dirty="0"/>
                  <a:t>我们得到目标函数了，为了收敛，我们需要将目标函数最小化（取极小值）</a:t>
                </a:r>
                <a:endParaRPr lang="en-US" altLang="zh-CN" sz="2400" dirty="0"/>
              </a:p>
              <a:p>
                <a:r>
                  <a:rPr lang="zh-CN" altLang="en-US" sz="2200" dirty="0"/>
                  <a:t>对</a:t>
                </a:r>
                <a:r>
                  <a:rPr lang="zh-CN" altLang="en-US" sz="2200" b="1" dirty="0"/>
                  <a:t>时序差分方法</a:t>
                </a:r>
                <a14:m>
                  <m:oMath xmlns:m="http://schemas.openxmlformats.org/officeDocument/2006/math">
                    <m:r>
                      <a:rPr lang="en-US" altLang="zh-CN" sz="2200" i="1">
                        <a:latin typeface="Cambria Math" panose="02040503050406030204" pitchFamily="18" charset="0"/>
                      </a:rPr>
                      <m:t>𝐽</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𝑤</m:t>
                        </m:r>
                      </m:e>
                    </m:d>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2</m:t>
                        </m:r>
                      </m:den>
                    </m:f>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𝐸</m:t>
                        </m:r>
                      </m:e>
                      <m:sub>
                        <m:r>
                          <a:rPr lang="zh-CN" altLang="en-US" sz="2200" i="1" smtClean="0">
                            <a:latin typeface="Cambria Math" panose="02040503050406030204" pitchFamily="18" charset="0"/>
                          </a:rPr>
                          <m:t>𝜋</m:t>
                        </m:r>
                      </m:sub>
                    </m:sSub>
                    <m:sSup>
                      <m:sSupPr>
                        <m:ctrlPr>
                          <a:rPr lang="en-US" altLang="zh-CN" sz="2200" i="1" smtClean="0">
                            <a:latin typeface="Cambria Math" panose="02040503050406030204" pitchFamily="18" charset="0"/>
                          </a:rPr>
                        </m:ctrlPr>
                      </m:sSupPr>
                      <m:e>
                        <m:r>
                          <a:rPr lang="en-US" altLang="zh-CN" sz="2200" i="1">
                            <a:latin typeface="Cambria Math" panose="02040503050406030204" pitchFamily="18" charset="0"/>
                          </a:rPr>
                          <m:t>[</m:t>
                        </m:r>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𝑄</m:t>
                            </m:r>
                          </m:e>
                          <m:sub>
                            <m:r>
                              <a:rPr lang="zh-CN" altLang="en-US" sz="2200" i="1" smtClean="0">
                                <a:latin typeface="Cambria Math" panose="02040503050406030204" pitchFamily="18" charset="0"/>
                              </a:rPr>
                              <m:t>𝜋</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𝑆</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m:t>
                        </m:r>
                        <m:r>
                          <a:rPr lang="en-US" altLang="zh-CN" sz="2200" b="0" i="1" smtClean="0">
                            <a:latin typeface="Cambria Math" panose="02040503050406030204" pitchFamily="18" charset="0"/>
                          </a:rPr>
                          <m:t>)−</m:t>
                        </m:r>
                        <m:acc>
                          <m:accPr>
                            <m:chr m:val="̂"/>
                            <m:ctrlPr>
                              <a:rPr lang="zh-CN" altLang="en-US" sz="2200" i="1">
                                <a:latin typeface="Cambria Math" panose="02040503050406030204" pitchFamily="18" charset="0"/>
                              </a:rPr>
                            </m:ctrlPr>
                          </m:accPr>
                          <m:e>
                            <m:r>
                              <a:rPr lang="en-US" altLang="zh-CN" sz="2200" i="1">
                                <a:latin typeface="Cambria Math" panose="02040503050406030204" pitchFamily="18" charset="0"/>
                              </a:rPr>
                              <m:t>𝑄</m:t>
                            </m:r>
                          </m:e>
                        </m:acc>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𝑆</m:t>
                            </m:r>
                            <m:r>
                              <a:rPr lang="en-US" altLang="zh-CN" sz="2200" i="1">
                                <a:latin typeface="Cambria Math" panose="02040503050406030204" pitchFamily="18" charset="0"/>
                              </a:rPr>
                              <m:t>,</m:t>
                            </m:r>
                            <m:r>
                              <a:rPr lang="en-US" altLang="zh-CN" sz="2200" b="0" i="1" smtClean="0">
                                <a:latin typeface="Cambria Math" panose="02040503050406030204" pitchFamily="18" charset="0"/>
                              </a:rPr>
                              <m:t>𝐴</m:t>
                            </m:r>
                            <m:r>
                              <a:rPr lang="en-US" altLang="zh-CN" sz="2200" i="1">
                                <a:latin typeface="Cambria Math" panose="02040503050406030204" pitchFamily="18" charset="0"/>
                              </a:rPr>
                              <m:t>,</m:t>
                            </m:r>
                            <m:r>
                              <a:rPr lang="en-US" altLang="zh-CN" sz="2200" i="1">
                                <a:latin typeface="Cambria Math" panose="02040503050406030204" pitchFamily="18" charset="0"/>
                              </a:rPr>
                              <m:t>𝑤</m:t>
                            </m:r>
                          </m:e>
                        </m:d>
                        <m:r>
                          <a:rPr lang="en-US" altLang="zh-CN" sz="2200" i="1">
                            <a:latin typeface="Cambria Math" panose="02040503050406030204" pitchFamily="18" charset="0"/>
                          </a:rPr>
                          <m:t>]</m:t>
                        </m:r>
                      </m:e>
                      <m:sup>
                        <m:r>
                          <a:rPr lang="en-US" altLang="zh-CN" sz="2200" b="0" i="1" smtClean="0">
                            <a:latin typeface="Cambria Math" panose="02040503050406030204" pitchFamily="18" charset="0"/>
                          </a:rPr>
                          <m:t>2</m:t>
                        </m:r>
                      </m:sup>
                    </m:sSup>
                  </m:oMath>
                </a14:m>
                <a:r>
                  <a:rPr lang="zh-CN" altLang="en-US" sz="2400" dirty="0"/>
                  <a:t>，因为没有具体的采样路径，所以用期望表示</a:t>
                </a:r>
                <a:endParaRPr lang="en-US" altLang="zh-CN" sz="2400" dirty="0"/>
              </a:p>
              <a:p>
                <a:r>
                  <a:rPr lang="zh-CN" altLang="en-US" sz="2400" dirty="0"/>
                  <a:t>梯度下降寻找局部最小</a:t>
                </a:r>
                <a:r>
                  <a:rPr lang="en-US" altLang="zh-CN" sz="2400" dirty="0"/>
                  <a:t>,</a:t>
                </a:r>
                <a:r>
                  <a:rPr lang="zh-CN" altLang="en-US" sz="2400" dirty="0"/>
                  <a:t>调整梯度参数的数值和方向</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𝛼</m:t>
                      </m:r>
                      <m:r>
                        <a:rPr lang="en-US" altLang="zh-CN" sz="2400" b="0" i="1" smtClean="0">
                          <a:latin typeface="Cambria Math" panose="02040503050406030204" pitchFamily="18" charset="0"/>
                          <a:ea typeface="Cambria Math" panose="02040503050406030204" pitchFamily="18" charset="0"/>
                        </a:rPr>
                        <m:t>𝐸</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𝑄</m:t>
                          </m:r>
                        </m:e>
                        <m:sub>
                          <m:r>
                            <a:rPr lang="zh-CN" altLang="en-US" sz="2400" i="1">
                              <a:latin typeface="Cambria Math" panose="02040503050406030204" pitchFamily="18" charset="0"/>
                            </a:rPr>
                            <m:t>𝜋</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𝑆</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𝑆</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𝑤</m:t>
                          </m:r>
                        </m:e>
                      </m:d>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m:rPr>
                              <m:sty m:val="p"/>
                            </m:rPr>
                            <a:rPr lang="en-US" altLang="zh-CN" sz="2400" i="1">
                              <a:latin typeface="Cambria Math" panose="02040503050406030204" pitchFamily="18" charset="0"/>
                              <a:ea typeface="Cambria Math" panose="02040503050406030204" pitchFamily="18" charset="0"/>
                            </a:rPr>
                            <m:t>∇</m:t>
                          </m:r>
                        </m:e>
                        <m:sub>
                          <m:r>
                            <a:rPr lang="en-US" altLang="zh-CN" sz="2400" i="1">
                              <a:latin typeface="Cambria Math" panose="02040503050406030204" pitchFamily="18" charset="0"/>
                              <a:ea typeface="Cambria Math" panose="02040503050406030204" pitchFamily="18" charset="0"/>
                            </a:rPr>
                            <m:t>𝑤</m:t>
                          </m:r>
                        </m:sub>
                      </m:sSub>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𝑄</m:t>
                          </m:r>
                        </m:e>
                      </m:acc>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𝑆</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𝑤</m:t>
                          </m:r>
                        </m:e>
                      </m:d>
                    </m:oMath>
                  </m:oMathPara>
                </a14:m>
                <a:endParaRPr lang="en-US" altLang="zh-CN" sz="2400" dirty="0"/>
              </a:p>
              <a:p>
                <a:r>
                  <a:rPr lang="zh-CN" altLang="en-US" sz="2400" dirty="0"/>
                  <a:t>预期值用到随机梯度下降，选取根据策略</a:t>
                </a:r>
                <a14:m>
                  <m:oMath xmlns:m="http://schemas.openxmlformats.org/officeDocument/2006/math">
                    <m:r>
                      <a:rPr lang="en-US" altLang="zh-CN" sz="2400" i="1" dirty="0" smtClean="0">
                        <a:latin typeface="Cambria Math" panose="02040503050406030204" pitchFamily="18" charset="0"/>
                      </a:rPr>
                      <m:t>𝜋</m:t>
                    </m:r>
                  </m:oMath>
                </a14:m>
                <a:r>
                  <a:rPr lang="zh-CN" altLang="en-US" sz="2400" dirty="0"/>
                  <a:t>可能会发生的状态和行为，即轨迹上的状态和行为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𝑤</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𝑄</m:t>
                          </m:r>
                        </m:e>
                        <m:sub>
                          <m:r>
                            <a:rPr lang="zh-CN" altLang="en-US" sz="2000" i="1">
                              <a:latin typeface="Cambria Math" panose="02040503050406030204" pitchFamily="18" charset="0"/>
                            </a:rPr>
                            <m:t>𝜋</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𝑆</m:t>
                      </m:r>
                      <m:r>
                        <a:rPr lang="en-US" altLang="zh-CN" sz="2000" i="1">
                          <a:latin typeface="Cambria Math" panose="02040503050406030204" pitchFamily="18" charset="0"/>
                        </a:rPr>
                        <m:t>,</m:t>
                      </m:r>
                      <m:r>
                        <a:rPr lang="en-US" altLang="zh-CN" sz="2000" b="0" i="1" smtClean="0">
                          <a:latin typeface="Cambria Math" panose="02040503050406030204" pitchFamily="18" charset="0"/>
                        </a:rPr>
                        <m:t>𝐴</m:t>
                      </m:r>
                      <m:r>
                        <a:rPr lang="en-US" altLang="zh-CN" sz="2000" i="1">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i="1">
                              <a:latin typeface="Cambria Math" panose="02040503050406030204" pitchFamily="18" charset="0"/>
                            </a:rPr>
                            <m:t>,</m:t>
                          </m:r>
                          <m:r>
                            <a:rPr lang="en-US" altLang="zh-CN" sz="2000" b="0" i="1" smtClean="0">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m:rPr>
                              <m:sty m:val="p"/>
                            </m:rPr>
                            <a:rPr lang="en-US" altLang="zh-CN" sz="2000" b="0" i="1" smtClean="0">
                              <a:latin typeface="Cambria Math" panose="02040503050406030204" pitchFamily="18" charset="0"/>
                              <a:ea typeface="Cambria Math" panose="02040503050406030204" pitchFamily="18" charset="0"/>
                            </a:rPr>
                            <m:t>∇</m:t>
                          </m:r>
                        </m:e>
                        <m:sub>
                          <m:r>
                            <a:rPr lang="en-US" altLang="zh-CN" sz="2000" b="0" i="1" smtClean="0">
                              <a:latin typeface="Cambria Math" panose="02040503050406030204" pitchFamily="18" charset="0"/>
                              <a:ea typeface="Cambria Math" panose="02040503050406030204" pitchFamily="18" charset="0"/>
                            </a:rPr>
                            <m:t>𝑤</m:t>
                          </m:r>
                        </m:sub>
                      </m:sSub>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𝑤</m:t>
                          </m:r>
                        </m:e>
                      </m:d>
                    </m:oMath>
                  </m:oMathPara>
                </a14:m>
                <a:endParaRPr lang="en-US" altLang="zh-CN" sz="2400" dirty="0"/>
              </a:p>
              <a:p>
                <a:pPr marL="0" indent="0">
                  <a:buNone/>
                </a:pPr>
                <a:r>
                  <a:rPr lang="zh-CN" altLang="en-US" sz="2000" dirty="0"/>
                  <a:t>对轨迹上每个状态和特定行为进行相应的参数调优，所以根据策略</a:t>
                </a:r>
                <a14:m>
                  <m:oMath xmlns:m="http://schemas.openxmlformats.org/officeDocument/2006/math">
                    <m:r>
                      <a:rPr lang="en-US" altLang="zh-CN" sz="2000" i="1" dirty="0" smtClean="0">
                        <a:latin typeface="Cambria Math" panose="02040503050406030204" pitchFamily="18" charset="0"/>
                      </a:rPr>
                      <m:t>𝜋</m:t>
                    </m:r>
                  </m:oMath>
                </a14:m>
                <a:r>
                  <a:rPr lang="zh-CN" altLang="en-US" sz="2000" dirty="0"/>
                  <a:t>的期望的分布，我们可以追溯到最小均方误差值，相当于我走一步，然后调整优化一下，然后进入下一步，再优化，以此类推</a:t>
                </a:r>
                <a:endParaRPr lang="en-US" altLang="zh-CN" sz="2000" dirty="0"/>
              </a:p>
              <a:p>
                <a:pPr marL="0" indent="0">
                  <a:buNone/>
                </a:pPr>
                <a:r>
                  <a:rPr lang="en-US" altLang="zh-CN" sz="2200" dirty="0"/>
                  <a:t>Repeat{</a:t>
                </a:r>
              </a:p>
              <a:p>
                <a:pPr marL="0" indent="0">
                  <a:buNone/>
                </a:pPr>
                <a:r>
                  <a:rPr lang="en-US" altLang="zh-CN" sz="2200" dirty="0"/>
                  <a:t>	for </a:t>
                </a:r>
                <a:r>
                  <a:rPr lang="en-US" altLang="zh-CN" sz="2200" dirty="0" err="1"/>
                  <a:t>i</a:t>
                </a:r>
                <a:r>
                  <a:rPr lang="en-US" altLang="zh-CN" sz="2200" dirty="0"/>
                  <a:t>=1,…,M{</a:t>
                </a:r>
              </a:p>
              <a:p>
                <a:pPr marL="0" indent="0">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𝑤</m:t>
                          </m:r>
                        </m:e>
                        <m:sub>
                          <m:r>
                            <a:rPr lang="en-US" altLang="zh-CN" sz="2200" b="0" i="1" smtClean="0">
                              <a:latin typeface="Cambria Math" panose="02040503050406030204" pitchFamily="18" charset="0"/>
                              <a:ea typeface="Cambria Math" panose="02040503050406030204" pitchFamily="18" charset="0"/>
                            </a:rPr>
                            <m:t>𝑗</m:t>
                          </m:r>
                        </m:sub>
                      </m:sSub>
                      <m:r>
                        <a:rPr lang="en-US" altLang="zh-CN" sz="2200" b="0" i="1" smtClean="0">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𝑤</m:t>
                          </m:r>
                        </m:e>
                        <m:sub>
                          <m:r>
                            <a:rPr lang="en-US" altLang="zh-CN" sz="2200" i="1">
                              <a:latin typeface="Cambria Math" panose="02040503050406030204" pitchFamily="18" charset="0"/>
                              <a:ea typeface="Cambria Math" panose="02040503050406030204" pitchFamily="18" charset="0"/>
                            </a:rPr>
                            <m:t>𝑗</m:t>
                          </m:r>
                        </m:sub>
                      </m:sSub>
                      <m:r>
                        <a:rPr lang="en-US" altLang="zh-CN" sz="2200" b="0"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ea typeface="Cambria Math" panose="02040503050406030204" pitchFamily="18" charset="0"/>
                        </a:rPr>
                        <m:t>𝛼</m:t>
                      </m:r>
                      <m:r>
                        <a:rPr lang="en-US" altLang="zh-CN" sz="22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𝑄</m:t>
                          </m:r>
                        </m:e>
                        <m:sub>
                          <m:r>
                            <a:rPr lang="zh-CN" altLang="en-US" sz="2400" i="1">
                              <a:latin typeface="Cambria Math" panose="02040503050406030204" pitchFamily="18" charset="0"/>
                            </a:rPr>
                            <m:t>𝜋</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𝑆</m:t>
                      </m:r>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m:t>
                      </m:r>
                      <m:acc>
                        <m:accPr>
                          <m:chr m:val="̂"/>
                          <m:ctrlPr>
                            <a:rPr lang="zh-CN" altLang="en-US" sz="2200" i="1">
                              <a:latin typeface="Cambria Math" panose="02040503050406030204" pitchFamily="18" charset="0"/>
                            </a:rPr>
                          </m:ctrlPr>
                        </m:accPr>
                        <m:e>
                          <m:r>
                            <a:rPr lang="en-US" altLang="zh-CN" sz="2200" i="1">
                              <a:latin typeface="Cambria Math" panose="02040503050406030204" pitchFamily="18" charset="0"/>
                            </a:rPr>
                            <m:t>𝑄</m:t>
                          </m:r>
                        </m:e>
                      </m:acc>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𝑆</m:t>
                          </m:r>
                          <m:r>
                            <a:rPr lang="en-US" altLang="zh-CN" sz="2200" i="1">
                              <a:latin typeface="Cambria Math" panose="02040503050406030204" pitchFamily="18" charset="0"/>
                            </a:rPr>
                            <m:t>,</m:t>
                          </m:r>
                          <m:r>
                            <a:rPr lang="en-US" altLang="zh-CN" sz="2200" b="0" i="1" smtClean="0">
                              <a:latin typeface="Cambria Math" panose="02040503050406030204" pitchFamily="18" charset="0"/>
                            </a:rPr>
                            <m:t>𝐴</m:t>
                          </m:r>
                          <m:r>
                            <a:rPr lang="en-US" altLang="zh-CN" sz="2200" i="1">
                              <a:latin typeface="Cambria Math" panose="02040503050406030204" pitchFamily="18" charset="0"/>
                            </a:rPr>
                            <m:t>,</m:t>
                          </m:r>
                          <m:r>
                            <a:rPr lang="en-US" altLang="zh-CN" sz="2200" i="1">
                              <a:latin typeface="Cambria Math" panose="02040503050406030204" pitchFamily="18" charset="0"/>
                            </a:rPr>
                            <m:t>𝑤</m:t>
                          </m:r>
                        </m:e>
                      </m:d>
                      <m:r>
                        <a:rPr lang="en-US" altLang="zh-CN" sz="2200" i="1">
                          <a:latin typeface="Cambria Math" panose="02040503050406030204" pitchFamily="18" charset="0"/>
                          <a:ea typeface="Cambria Math" panose="02040503050406030204" pitchFamily="18" charset="0"/>
                        </a:rPr>
                        <m:t>)</m:t>
                      </m:r>
                      <m:sSub>
                        <m:sSubPr>
                          <m:ctrlPr>
                            <a:rPr lang="en-US" altLang="zh-CN" sz="2200" i="1">
                              <a:latin typeface="Cambria Math" panose="02040503050406030204" pitchFamily="18" charset="0"/>
                              <a:ea typeface="Cambria Math" panose="02040503050406030204" pitchFamily="18" charset="0"/>
                            </a:rPr>
                          </m:ctrlPr>
                        </m:sSubPr>
                        <m:e>
                          <m:r>
                            <m:rPr>
                              <m:sty m:val="p"/>
                            </m:rPr>
                            <a:rPr lang="en-US" altLang="zh-CN" sz="2200" i="1">
                              <a:latin typeface="Cambria Math" panose="02040503050406030204" pitchFamily="18" charset="0"/>
                              <a:ea typeface="Cambria Math" panose="02040503050406030204" pitchFamily="18" charset="0"/>
                            </a:rPr>
                            <m:t>∇</m:t>
                          </m:r>
                        </m:e>
                        <m:sub>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𝑤</m:t>
                              </m:r>
                            </m:e>
                            <m:sub>
                              <m:r>
                                <a:rPr lang="en-US" altLang="zh-CN" sz="2200" i="1">
                                  <a:latin typeface="Cambria Math" panose="02040503050406030204" pitchFamily="18" charset="0"/>
                                  <a:ea typeface="Cambria Math" panose="02040503050406030204" pitchFamily="18" charset="0"/>
                                </a:rPr>
                                <m:t>𝑗</m:t>
                              </m:r>
                            </m:sub>
                          </m:sSub>
                        </m:sub>
                      </m:sSub>
                      <m:acc>
                        <m:accPr>
                          <m:chr m:val="̂"/>
                          <m:ctrlPr>
                            <a:rPr lang="zh-CN" altLang="en-US" sz="2200" i="1">
                              <a:latin typeface="Cambria Math" panose="02040503050406030204" pitchFamily="18" charset="0"/>
                            </a:rPr>
                          </m:ctrlPr>
                        </m:accPr>
                        <m:e>
                          <m:r>
                            <a:rPr lang="en-US" altLang="zh-CN" sz="2200" i="1">
                              <a:latin typeface="Cambria Math" panose="02040503050406030204" pitchFamily="18" charset="0"/>
                            </a:rPr>
                            <m:t>𝑄</m:t>
                          </m:r>
                        </m:e>
                      </m:acc>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𝑆</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m:t>
                          </m:r>
                          <m:r>
                            <a:rPr lang="en-US" altLang="zh-CN" sz="2200" i="1">
                              <a:latin typeface="Cambria Math" panose="02040503050406030204" pitchFamily="18" charset="0"/>
                            </a:rPr>
                            <m:t>,</m:t>
                          </m:r>
                          <m:r>
                            <a:rPr lang="en-US" altLang="zh-CN" sz="2200" i="1">
                              <a:latin typeface="Cambria Math" panose="02040503050406030204" pitchFamily="18" charset="0"/>
                            </a:rPr>
                            <m:t>𝑤</m:t>
                          </m:r>
                        </m:e>
                      </m:d>
                    </m:oMath>
                  </m:oMathPara>
                </a14:m>
                <a:endParaRPr lang="en-US" altLang="zh-CN" sz="2200" dirty="0"/>
              </a:p>
              <a:p>
                <a:pPr marL="0" indent="0">
                  <a:buNone/>
                </a:pPr>
                <a:r>
                  <a:rPr lang="en-US" altLang="zh-CN" sz="2200" dirty="0"/>
                  <a:t>	(for j =0,…,n)</a:t>
                </a:r>
                <a:r>
                  <a:rPr lang="zh-CN" altLang="en-US" sz="2200" dirty="0"/>
                  <a:t>代表了特征数</a:t>
                </a:r>
                <a:endParaRPr lang="en-US" altLang="zh-CN" sz="2200" dirty="0"/>
              </a:p>
              <a:p>
                <a:pPr marL="0" indent="0">
                  <a:buNone/>
                </a:pPr>
                <a:r>
                  <a:rPr lang="en-US" altLang="zh-CN" sz="2200" dirty="0"/>
                  <a:t>	}</a:t>
                </a:r>
              </a:p>
              <a:p>
                <a:pPr marL="0" indent="0">
                  <a:buNone/>
                </a:pPr>
                <a:r>
                  <a:rPr lang="en-US" altLang="zh-CN" sz="2200" dirty="0"/>
                  <a:t>}</a:t>
                </a:r>
                <a:r>
                  <a:rPr lang="zh-CN" altLang="en-US" sz="2200" dirty="0"/>
                  <a:t>相当于走一步，调整一下，再走下一步</a:t>
                </a:r>
                <a:endParaRPr lang="en-US" altLang="zh-CN" sz="2200" dirty="0"/>
              </a:p>
              <a:p>
                <a:endParaRPr lang="zh-CN" altLang="en-US" dirty="0"/>
              </a:p>
            </p:txBody>
          </p:sp>
        </mc:Choice>
        <mc:Fallback xmlns="">
          <p:sp>
            <p:nvSpPr>
              <p:cNvPr id="3" name="内容占位符 2">
                <a:extLst>
                  <a:ext uri="{FF2B5EF4-FFF2-40B4-BE49-F238E27FC236}">
                    <a16:creationId xmlns:a16="http://schemas.microsoft.com/office/drawing/2014/main" id="{C32B1BF4-87EA-486C-B346-4D06A239AD32}"/>
                  </a:ext>
                </a:extLst>
              </p:cNvPr>
              <p:cNvSpPr>
                <a:spLocks noGrp="1" noRot="1" noChangeAspect="1" noMove="1" noResize="1" noEditPoints="1" noAdjustHandles="1" noChangeArrowheads="1" noChangeShapeType="1" noTextEdit="1"/>
              </p:cNvSpPr>
              <p:nvPr>
                <p:ph idx="1"/>
              </p:nvPr>
            </p:nvSpPr>
            <p:spPr>
              <a:xfrm>
                <a:off x="838200" y="1307690"/>
                <a:ext cx="10515600" cy="5550310"/>
              </a:xfrm>
              <a:blipFill>
                <a:blip r:embed="rId2"/>
                <a:stretch>
                  <a:fillRect l="-696" t="-1758" r="-232" b="-1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4360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A1EAA-56D6-46D7-B8F8-9E5EDC304476}"/>
              </a:ext>
            </a:extLst>
          </p:cNvPr>
          <p:cNvSpPr>
            <a:spLocks noGrp="1"/>
          </p:cNvSpPr>
          <p:nvPr>
            <p:ph type="title"/>
          </p:nvPr>
        </p:nvSpPr>
        <p:spPr>
          <a:xfrm>
            <a:off x="838200" y="0"/>
            <a:ext cx="10515600" cy="696759"/>
          </a:xfrm>
        </p:spPr>
        <p:txBody>
          <a:bodyPr>
            <a:normAutofit/>
          </a:bodyPr>
          <a:lstStyle/>
          <a:p>
            <a:r>
              <a:rPr lang="zh-CN" altLang="en-US" sz="3200" dirty="0"/>
              <a:t>线性近似价值函数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AAB0EB-F3BF-4D5B-90AB-0058FC5390CE}"/>
                  </a:ext>
                </a:extLst>
              </p:cNvPr>
              <p:cNvSpPr>
                <a:spLocks noGrp="1"/>
              </p:cNvSpPr>
              <p:nvPr>
                <p:ph idx="1"/>
              </p:nvPr>
            </p:nvSpPr>
            <p:spPr>
              <a:xfrm>
                <a:off x="838200" y="696759"/>
                <a:ext cx="10515600" cy="5796116"/>
              </a:xfrm>
            </p:spPr>
            <p:txBody>
              <a:bodyPr>
                <a:normAutofit fontScale="85000" lnSpcReduction="20000"/>
              </a:bodyPr>
              <a:lstStyle/>
              <a:p>
                <a:r>
                  <a:rPr lang="zh-CN" altLang="en-US" sz="2400" dirty="0"/>
                  <a:t>线性价值函数使用一些列特征的线性组合来近似价值函数：</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1800" i="1" smtClean="0">
                              <a:latin typeface="Cambria Math" panose="02040503050406030204" pitchFamily="18" charset="0"/>
                            </a:rPr>
                          </m:ctrlPr>
                        </m:accPr>
                        <m:e>
                          <m:r>
                            <a:rPr lang="en-US" altLang="zh-CN" sz="1800" b="0" i="1" smtClean="0">
                              <a:latin typeface="Cambria Math" panose="02040503050406030204" pitchFamily="18" charset="0"/>
                            </a:rPr>
                            <m:t>𝑞</m:t>
                          </m:r>
                        </m:e>
                      </m:acc>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𝑆</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𝑤</m:t>
                          </m:r>
                        </m:e>
                      </m:d>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r>
                            <a:rPr lang="en-US" altLang="zh-CN" sz="1800" i="1">
                              <a:latin typeface="Cambria Math" panose="02040503050406030204" pitchFamily="18" charset="0"/>
                            </a:rPr>
                            <m:t>)</m:t>
                          </m:r>
                        </m:e>
                        <m:sup>
                          <m:r>
                            <a:rPr lang="en-US" altLang="zh-CN" sz="1800" b="0" i="1" smtClean="0">
                              <a:latin typeface="Cambria Math" panose="02040503050406030204" pitchFamily="18" charset="0"/>
                            </a:rPr>
                            <m:t>𝑇</m:t>
                          </m:r>
                        </m:sup>
                      </m:sSup>
                      <m:r>
                        <a:rPr lang="en-US" altLang="zh-CN" sz="1800" b="0" i="1" smtClean="0">
                          <a:latin typeface="Cambria Math" panose="02040503050406030204" pitchFamily="18" charset="0"/>
                        </a:rPr>
                        <m:t>𝑤</m:t>
                      </m:r>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𝑗</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𝑛</m:t>
                          </m:r>
                        </m:sup>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𝑗</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𝑆</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𝑗</m:t>
                              </m:r>
                            </m:sub>
                          </m:sSub>
                        </m:e>
                      </m:nary>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𝑆</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e>
                      </m:d>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eqArr>
                            <m:eqArrPr>
                              <m:ctrlPr>
                                <a:rPr lang="en-US" altLang="zh-CN" sz="1800" b="0" i="1" smtClean="0">
                                  <a:latin typeface="Cambria Math" panose="02040503050406030204" pitchFamily="18" charset="0"/>
                                </a:rPr>
                              </m:ctrlPr>
                            </m:eqArr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𝑆</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𝐴</m:t>
                              </m:r>
                              <m:r>
                                <a:rPr lang="en-US" altLang="zh-CN" sz="1800" b="0" i="1" smtClean="0">
                                  <a:latin typeface="Cambria Math" panose="02040503050406030204" pitchFamily="18" charset="0"/>
                                </a:rPr>
                                <m:t>)</m:t>
                              </m:r>
                            </m:e>
                            <m:e>
                              <m:r>
                                <a:rPr lang="en-US" altLang="zh-CN" sz="1800" b="0" i="1" smtClean="0">
                                  <a:latin typeface="Cambria Math" panose="02040503050406030204" pitchFamily="18" charset="0"/>
                                </a:rPr>
                                <m:t>…</m:t>
                              </m:r>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b="0" i="1" smtClean="0">
                                      <a:latin typeface="Cambria Math" panose="02040503050406030204" pitchFamily="18" charset="0"/>
                                    </a:rPr>
                                    <m:t>𝑛</m:t>
                                  </m:r>
                                </m:sub>
                              </m:sSub>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i="1">
                                  <a:latin typeface="Cambria Math" panose="02040503050406030204" pitchFamily="18" charset="0"/>
                                </a:rPr>
                                <m:t>,</m:t>
                              </m:r>
                              <m:r>
                                <a:rPr lang="en-US" altLang="zh-CN" sz="1800" i="1">
                                  <a:latin typeface="Cambria Math" panose="02040503050406030204" pitchFamily="18" charset="0"/>
                                </a:rPr>
                                <m:t>𝐴</m:t>
                              </m:r>
                              <m:r>
                                <a:rPr lang="en-US" altLang="zh-CN" sz="1800" i="1">
                                  <a:latin typeface="Cambria Math" panose="02040503050406030204" pitchFamily="18" charset="0"/>
                                </a:rPr>
                                <m:t>)</m:t>
                              </m:r>
                            </m:e>
                          </m:eqArr>
                        </m:e>
                      </m:d>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1800" i="1">
                              <a:latin typeface="Cambria Math" panose="02040503050406030204" pitchFamily="18" charset="0"/>
                            </a:rPr>
                          </m:ctrlPr>
                        </m:accPr>
                        <m:e>
                          <m:r>
                            <a:rPr lang="en-US" altLang="zh-CN" sz="1800" i="1">
                              <a:latin typeface="Cambria Math" panose="02040503050406030204" pitchFamily="18" charset="0"/>
                            </a:rPr>
                            <m:t>𝑞</m:t>
                          </m:r>
                        </m:e>
                      </m:acc>
                      <m:d>
                        <m:dPr>
                          <m:ctrlPr>
                            <a:rPr lang="en-US" altLang="zh-CN" sz="1800" i="1">
                              <a:latin typeface="Cambria Math" panose="02040503050406030204" pitchFamily="18" charset="0"/>
                            </a:rPr>
                          </m:ctrlPr>
                        </m:dPr>
                        <m:e>
                          <m:r>
                            <a:rPr lang="en-US" altLang="zh-CN" sz="1800" i="1">
                              <a:latin typeface="Cambria Math" panose="02040503050406030204" pitchFamily="18" charset="0"/>
                            </a:rPr>
                            <m:t>𝑆</m:t>
                          </m:r>
                          <m:r>
                            <a:rPr lang="en-US" altLang="zh-CN" sz="1800" i="1">
                              <a:latin typeface="Cambria Math" panose="02040503050406030204" pitchFamily="18" charset="0"/>
                            </a:rPr>
                            <m:t>,</m:t>
                          </m:r>
                          <m:r>
                            <a:rPr lang="en-US" altLang="zh-CN" sz="1800" i="1">
                              <a:latin typeface="Cambria Math" panose="02040503050406030204" pitchFamily="18" charset="0"/>
                            </a:rPr>
                            <m:t>𝐴</m:t>
                          </m:r>
                          <m:r>
                            <a:rPr lang="en-US" altLang="zh-CN" sz="1800" i="1">
                              <a:latin typeface="Cambria Math" panose="02040503050406030204" pitchFamily="18" charset="0"/>
                            </a:rPr>
                            <m:t>,</m:t>
                          </m:r>
                          <m:r>
                            <a:rPr lang="en-US" altLang="zh-CN" sz="1800" i="1">
                              <a:latin typeface="Cambria Math" panose="02040503050406030204" pitchFamily="18" charset="0"/>
                            </a:rPr>
                            <m:t>𝑤</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i="1">
                              <a:latin typeface="Cambria Math" panose="02040503050406030204" pitchFamily="18" charset="0"/>
                            </a:rPr>
                            <m:t>,</m:t>
                          </m:r>
                          <m:r>
                            <a:rPr lang="en-US" altLang="zh-CN" sz="1800" i="1">
                              <a:latin typeface="Cambria Math" panose="02040503050406030204" pitchFamily="18" charset="0"/>
                            </a:rPr>
                            <m:t>𝐴</m:t>
                          </m:r>
                          <m:r>
                            <a:rPr lang="en-US" altLang="zh-CN" sz="1800" i="1">
                              <a:latin typeface="Cambria Math" panose="02040503050406030204" pitchFamily="18" charset="0"/>
                            </a:rPr>
                            <m:t>)</m:t>
                          </m:r>
                        </m:e>
                        <m:sup>
                          <m:r>
                            <a:rPr lang="en-US" altLang="zh-CN" sz="1800" i="1">
                              <a:latin typeface="Cambria Math" panose="02040503050406030204" pitchFamily="18" charset="0"/>
                            </a:rPr>
                            <m:t>𝑇</m:t>
                          </m:r>
                        </m:sup>
                      </m:sSup>
                      <m:r>
                        <a:rPr lang="en-US" altLang="zh-CN" sz="1800" i="1">
                          <a:latin typeface="Cambria Math" panose="02040503050406030204" pitchFamily="18" charset="0"/>
                        </a:rPr>
                        <m:t>𝑤</m:t>
                      </m:r>
                      <m:r>
                        <a:rPr lang="en-US" altLang="zh-CN" sz="1800" i="1">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𝑗</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𝑢</m:t>
                          </m:r>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𝑗</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𝑆</m:t>
                              </m:r>
                              <m:r>
                                <a:rPr lang="en-US" altLang="zh-CN" sz="1800" i="1">
                                  <a:latin typeface="Cambria Math" panose="02040503050406030204" pitchFamily="18" charset="0"/>
                                </a:rPr>
                                <m:t>,</m:t>
                              </m:r>
                              <m:r>
                                <a:rPr lang="en-US" altLang="zh-CN" sz="1800" i="1">
                                  <a:latin typeface="Cambria Math" panose="02040503050406030204" pitchFamily="18" charset="0"/>
                                </a:rPr>
                                <m:t>𝐴</m:t>
                              </m:r>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𝑗</m:t>
                              </m:r>
                            </m:sub>
                          </m:sSub>
                        </m:e>
                      </m:nary>
                      <m:r>
                        <a:rPr lang="en-US" altLang="zh-CN" sz="1800" b="0" i="1" smtClean="0">
                          <a:latin typeface="Cambria Math" panose="02040503050406030204" pitchFamily="18" charset="0"/>
                        </a:rPr>
                        <m:t>,</m:t>
                      </m:r>
                      <m:r>
                        <a:rPr lang="en-US" altLang="zh-CN" sz="1800" i="1">
                          <a:latin typeface="Cambria Math" panose="02040503050406030204" pitchFamily="18" charset="0"/>
                        </a:rPr>
                        <m:t>𝑥</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𝑆</m:t>
                          </m:r>
                          <m:r>
                            <a:rPr lang="en-US" altLang="zh-CN" sz="1800" i="1">
                              <a:latin typeface="Cambria Math" panose="02040503050406030204" pitchFamily="18" charset="0"/>
                            </a:rPr>
                            <m:t>,</m:t>
                          </m:r>
                          <m:r>
                            <a:rPr lang="en-US" altLang="zh-CN" sz="1800" i="1">
                              <a:latin typeface="Cambria Math" panose="02040503050406030204" pitchFamily="18" charset="0"/>
                            </a:rPr>
                            <m:t>𝐴</m:t>
                          </m:r>
                        </m:e>
                      </m:d>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i="1">
                                  <a:latin typeface="Cambria Math" panose="02040503050406030204" pitchFamily="18" charset="0"/>
                                </a:rPr>
                                <m:t>)</m:t>
                              </m:r>
                            </m:e>
                            <m:e>
                              <m:r>
                                <a:rPr lang="en-US" altLang="zh-CN" sz="1800" i="1">
                                  <a:latin typeface="Cambria Math" panose="02040503050406030204" pitchFamily="18" charset="0"/>
                                </a:rPr>
                                <m:t>…</m:t>
                              </m:r>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i="1">
                                  <a:latin typeface="Cambria Math" panose="02040503050406030204" pitchFamily="18" charset="0"/>
                                </a:rPr>
                                <m:t>)</m:t>
                              </m:r>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b="0" i="1" smtClean="0">
                                  <a:latin typeface="Cambria Math" panose="02040503050406030204" pitchFamily="18" charset="0"/>
                                </a:rPr>
                                <m:t>𝐴</m:t>
                              </m:r>
                              <m:r>
                                <a:rPr lang="en-US" altLang="zh-CN" sz="1800" i="1">
                                  <a:latin typeface="Cambria Math" panose="02040503050406030204" pitchFamily="18" charset="0"/>
                                </a:rPr>
                                <m:t>)</m:t>
                              </m:r>
                            </m:e>
                            <m:e>
                              <m:r>
                                <a:rPr lang="en-US" altLang="zh-CN" sz="1800" b="0" i="1" smtClean="0">
                                  <a:latin typeface="Cambria Math" panose="02040503050406030204" pitchFamily="18" charset="0"/>
                                </a:rPr>
                                <m:t>…</m:t>
                              </m:r>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b="0" i="1" smtClean="0">
                                      <a:latin typeface="Cambria Math" panose="02040503050406030204" pitchFamily="18" charset="0"/>
                                    </a:rPr>
                                    <m:t>𝑢</m:t>
                                  </m:r>
                                </m:sub>
                              </m:sSub>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i="1">
                                  <a:latin typeface="Cambria Math" panose="02040503050406030204" pitchFamily="18" charset="0"/>
                                </a:rPr>
                                <m:t>)</m:t>
                              </m:r>
                            </m:e>
                          </m:eqArr>
                        </m:e>
                      </m:d>
                    </m:oMath>
                  </m:oMathPara>
                </a14:m>
                <a:endParaRPr lang="en-US" altLang="zh-CN" sz="2400" dirty="0"/>
              </a:p>
              <a:p>
                <a:r>
                  <a:rPr lang="zh-CN" altLang="en-US" sz="2400" dirty="0"/>
                  <a:t>梯度下降更新（</a:t>
                </a:r>
                <a:r>
                  <a:rPr lang="en-US" altLang="zh-CN" sz="2400" b="1" dirty="0"/>
                  <a:t>MC</a:t>
                </a:r>
                <a:r>
                  <a:rPr lang="zh-CN" altLang="en-US" sz="2400" dirty="0"/>
                  <a:t>）</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𝑤</m:t>
                      </m:r>
                      <m:r>
                        <a:rPr lang="en-US" altLang="zh-CN" sz="2000" i="1" smtClean="0">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𝛼</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𝑀</m:t>
                          </m:r>
                        </m:den>
                      </m:f>
                      <m:nary>
                        <m:naryPr>
                          <m:chr m:val="∑"/>
                          <m:ctrlPr>
                            <a:rPr lang="zh-CN" altLang="en-US" sz="2000" i="1">
                              <a:latin typeface="Cambria Math" panose="02040503050406030204" pitchFamily="18"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𝑘</m:t>
                          </m:r>
                          <m:r>
                            <a:rPr lang="en-US" altLang="zh-CN" sz="2000" i="1">
                              <a:latin typeface="Cambria Math" panose="02040503050406030204" pitchFamily="18" charset="0"/>
                              <a:ea typeface="Cambria Math" panose="02040503050406030204" pitchFamily="18" charset="0"/>
                            </a:rPr>
                            <m:t>=1</m:t>
                          </m:r>
                        </m:sub>
                        <m:sup>
                          <m:r>
                            <a:rPr lang="en-US" altLang="zh-CN" sz="2000" i="1">
                              <a:latin typeface="Cambria Math" panose="02040503050406030204" pitchFamily="18" charset="0"/>
                              <a:ea typeface="Cambria Math" panose="02040503050406030204" pitchFamily="18" charset="0"/>
                            </a:rPr>
                            <m:t>𝑀</m:t>
                          </m:r>
                        </m:sup>
                        <m:e>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e>
                            <m:sub>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sub>
                          </m:sSub>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e>
                      </m:nary>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𝛼</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𝑀</m:t>
                          </m:r>
                        </m:den>
                      </m:f>
                      <m:nary>
                        <m:naryPr>
                          <m:chr m:val="∑"/>
                          <m:ctrlPr>
                            <a:rPr lang="zh-CN" altLang="en-US" sz="2000" i="1">
                              <a:latin typeface="Cambria Math" panose="02040503050406030204" pitchFamily="18"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𝑘</m:t>
                          </m:r>
                          <m:r>
                            <a:rPr lang="en-US" altLang="zh-CN" sz="2000" i="1">
                              <a:latin typeface="Cambria Math" panose="02040503050406030204" pitchFamily="18" charset="0"/>
                              <a:ea typeface="Cambria Math" panose="02040503050406030204" pitchFamily="18" charset="0"/>
                            </a:rPr>
                            <m:t>=1</m:t>
                          </m:r>
                        </m:sub>
                        <m:sup>
                          <m:r>
                            <a:rPr lang="en-US" altLang="zh-CN" sz="2000" i="1">
                              <a:latin typeface="Cambria Math" panose="02040503050406030204" pitchFamily="18" charset="0"/>
                              <a:ea typeface="Cambria Math" panose="02040503050406030204" pitchFamily="18" charset="0"/>
                            </a:rPr>
                            <m:t>𝑀</m:t>
                          </m:r>
                        </m:sup>
                        <m:e>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 </m:t>
                          </m:r>
                        </m:e>
                      </m:nary>
                      <m:r>
                        <a:rPr lang="en-US" altLang="zh-CN" sz="2000" b="0" i="1" smtClean="0">
                          <a:latin typeface="Cambria Math" panose="02040503050406030204" pitchFamily="18" charset="0"/>
                          <a:ea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b="0" i="1" smtClean="0">
                          <a:latin typeface="Cambria Math" panose="02040503050406030204" pitchFamily="18" charset="0"/>
                          <a:ea typeface="Cambria Math" panose="02040503050406030204" pitchFamily="18" charset="0"/>
                        </a:rPr>
                        <m:t>)</m:t>
                      </m:r>
                    </m:oMath>
                  </m:oMathPara>
                </a14:m>
                <a:endParaRPr lang="en-US" altLang="zh-CN" sz="2000" dirty="0"/>
              </a:p>
              <a:p>
                <a:pPr marL="0" indent="0" algn="ctr">
                  <a:buNone/>
                </a:pPr>
                <a14:m>
                  <m:oMath xmlns:m="http://schemas.openxmlformats.org/officeDocument/2006/math">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𝛼</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𝑀</m:t>
                        </m:r>
                      </m:den>
                    </m:f>
                    <m:nary>
                      <m:naryPr>
                        <m:chr m:val="∑"/>
                        <m:ctrlPr>
                          <a:rPr lang="zh-CN" altLang="en-US" sz="2000" i="1">
                            <a:latin typeface="Cambria Math" panose="02040503050406030204" pitchFamily="18" charset="0"/>
                            <a:ea typeface="Cambria Math" panose="02040503050406030204" pitchFamily="18" charset="0"/>
                          </a:rPr>
                        </m:ctrlPr>
                      </m:naryPr>
                      <m:sub>
                        <m:r>
                          <m:rPr>
                            <m:brk m:alnAt="23"/>
                          </m:rPr>
                          <a:rPr lang="en-US" altLang="zh-CN" sz="2000" i="1">
                            <a:latin typeface="Cambria Math" panose="02040503050406030204" pitchFamily="18" charset="0"/>
                            <a:ea typeface="Cambria Math" panose="02040503050406030204" pitchFamily="18" charset="0"/>
                          </a:rPr>
                          <m:t>𝑘</m:t>
                        </m:r>
                        <m:r>
                          <a:rPr lang="en-US" altLang="zh-CN" sz="2000" i="1">
                            <a:latin typeface="Cambria Math" panose="02040503050406030204" pitchFamily="18" charset="0"/>
                            <a:ea typeface="Cambria Math" panose="02040503050406030204" pitchFamily="18" charset="0"/>
                          </a:rPr>
                          <m:t>=1</m:t>
                        </m:r>
                      </m:sub>
                      <m:sup>
                        <m:r>
                          <a:rPr lang="en-US" altLang="zh-CN" sz="2000" i="1">
                            <a:latin typeface="Cambria Math" panose="02040503050406030204" pitchFamily="18" charset="0"/>
                            <a:ea typeface="Cambria Math" panose="02040503050406030204" pitchFamily="18" charset="0"/>
                          </a:rPr>
                          <m:t>𝑀</m:t>
                        </m:r>
                      </m:sup>
                      <m:e>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 </m:t>
                        </m:r>
                      </m:e>
                    </m:nary>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𝑥</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𝑘</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𝑘</m:t>
                        </m:r>
                      </m:sub>
                    </m:sSub>
                    <m:r>
                      <a:rPr lang="en-US" altLang="zh-CN" sz="2000" i="1">
                        <a:latin typeface="Cambria Math" panose="02040503050406030204" pitchFamily="18" charset="0"/>
                        <a:ea typeface="Cambria Math" panose="02040503050406030204" pitchFamily="18" charset="0"/>
                      </a:rPr>
                      <m:t>)</m:t>
                    </m:r>
                  </m:oMath>
                </a14:m>
                <a:r>
                  <a:rPr lang="zh-CN" altLang="en-US" sz="2000" dirty="0"/>
                  <a:t>可以矩阵实现</a:t>
                </a:r>
                <a:endParaRPr lang="en-US" altLang="zh-CN" sz="2000" dirty="0"/>
              </a:p>
              <a:p>
                <a:r>
                  <a:rPr lang="zh-CN" altLang="en-US" sz="2000" dirty="0"/>
                  <a:t>随机梯度下降（</a:t>
                </a:r>
                <a:r>
                  <a:rPr lang="zh-CN" altLang="en-US" sz="2000" b="1" dirty="0"/>
                  <a:t>时序差分算法</a:t>
                </a:r>
                <a:r>
                  <a:rPr lang="zh-CN" altLang="en-US" sz="2000" dirty="0"/>
                  <a:t>）</a:t>
                </a:r>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𝑤</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𝛼</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𝑄</m:t>
                        </m:r>
                      </m:e>
                      <m:sub>
                        <m:r>
                          <a:rPr lang="zh-CN" altLang="en-US" sz="2000" i="1">
                            <a:latin typeface="Cambria Math" panose="02040503050406030204" pitchFamily="18" charset="0"/>
                          </a:rPr>
                          <m:t>𝜋</m:t>
                        </m:r>
                      </m:sub>
                    </m:sSub>
                    <m:r>
                      <a:rPr lang="en-US" altLang="zh-CN" sz="2000" i="1">
                        <a:latin typeface="Cambria Math" panose="02040503050406030204" pitchFamily="18" charset="0"/>
                      </a:rPr>
                      <m:t>(</m:t>
                    </m:r>
                    <m:r>
                      <a:rPr lang="en-US" altLang="zh-CN" sz="2000" i="1">
                        <a:latin typeface="Cambria Math" panose="02040503050406030204" pitchFamily="18" charset="0"/>
                      </a:rPr>
                      <m:t>𝑆</m:t>
                    </m:r>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r>
                          <a:rPr lang="en-US" altLang="zh-CN" sz="2000" i="1">
                            <a:latin typeface="Cambria Math" panose="02040503050406030204" pitchFamily="18" charset="0"/>
                          </a:rPr>
                          <m:t>𝑆</m:t>
                        </m:r>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e>
                      <m:sub>
                        <m:r>
                          <a:rPr lang="en-US" altLang="zh-CN" sz="2000" i="1">
                            <a:latin typeface="Cambria Math" panose="02040503050406030204" pitchFamily="18" charset="0"/>
                            <a:ea typeface="Cambria Math" panose="02040503050406030204" pitchFamily="18" charset="0"/>
                          </a:rPr>
                          <m:t>𝑤</m:t>
                        </m:r>
                      </m:sub>
                    </m:sSub>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r>
                          <a:rPr lang="en-US" altLang="zh-CN" sz="2000" i="1">
                            <a:latin typeface="Cambria Math" panose="02040503050406030204" pitchFamily="18" charset="0"/>
                          </a:rPr>
                          <m:t>𝑆</m:t>
                        </m:r>
                        <m:r>
                          <a:rPr lang="en-US" altLang="zh-CN" sz="2000" i="1">
                            <a:latin typeface="Cambria Math" panose="02040503050406030204" pitchFamily="18" charset="0"/>
                          </a:rPr>
                          <m:t>,</m:t>
                        </m:r>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𝑤</m:t>
                        </m:r>
                      </m:e>
                    </m:d>
                  </m:oMath>
                </a14:m>
                <a:endParaRPr lang="en-US" altLang="zh-CN" sz="2000" dirty="0"/>
              </a:p>
              <a:p>
                <a:pPr marL="0" indent="0">
                  <a:buNone/>
                </a:pPr>
                <a:r>
                  <a:rPr lang="en-US" altLang="zh-CN" sz="2000" dirty="0"/>
                  <a:t>    Repeat{</a:t>
                </a:r>
              </a:p>
              <a:p>
                <a:pPr marL="0" indent="0">
                  <a:buNone/>
                </a:pPr>
                <a:r>
                  <a:rPr lang="en-US" altLang="zh-CN" sz="2000" dirty="0"/>
                  <a:t>	for </a:t>
                </a:r>
                <a:r>
                  <a:rPr lang="en-US" altLang="zh-CN" sz="2000" dirty="0" err="1"/>
                  <a:t>i</a:t>
                </a:r>
                <a:r>
                  <a:rPr lang="en-US" altLang="zh-CN" sz="2000" dirty="0"/>
                  <a:t>=1,…,M{</a:t>
                </a:r>
              </a:p>
              <a:p>
                <a:pPr marL="0" indent="0" algn="ctr">
                  <a:buNone/>
                </a:pP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𝑤</m:t>
                        </m:r>
                      </m:e>
                      <m:sub>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𝛼</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𝑄</m:t>
                        </m:r>
                      </m:e>
                      <m:sub>
                        <m:r>
                          <a:rPr lang="zh-CN" altLang="en-US" sz="2000" i="1">
                            <a:latin typeface="Cambria Math" panose="02040503050406030204" pitchFamily="18" charset="0"/>
                          </a:rPr>
                          <m:t>𝜋</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𝑆</m:t>
                    </m:r>
                    <m:r>
                      <a:rPr lang="en-US" altLang="zh-CN" sz="2000" i="1">
                        <a:latin typeface="Cambria Math" panose="02040503050406030204" pitchFamily="18" charset="0"/>
                      </a:rPr>
                      <m:t>,</m:t>
                    </m:r>
                    <m:r>
                      <a:rPr lang="en-US" altLang="zh-CN" sz="2000" b="0" i="1" smtClean="0">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𝑆</m:t>
                        </m:r>
                        <m:r>
                          <a:rPr lang="en-US" altLang="zh-CN" sz="2000" i="1">
                            <a:latin typeface="Cambria Math" panose="02040503050406030204" pitchFamily="18" charset="0"/>
                          </a:rPr>
                          <m:t>,</m:t>
                        </m:r>
                        <m:r>
                          <a:rPr lang="en-US" altLang="zh-CN" sz="2000" b="0" i="1" smtClean="0">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𝑤</m:t>
                        </m:r>
                      </m:e>
                    </m:d>
                    <m:r>
                      <a:rPr lang="en-US" altLang="zh-CN" sz="2000" i="1">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𝑗</m:t>
                        </m:r>
                      </m:sub>
                    </m:s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r>
                      <a:rPr lang="en-US" altLang="zh-CN" sz="2000" b="0" i="1" smtClean="0">
                        <a:latin typeface="Cambria Math" panose="02040503050406030204" pitchFamily="18" charset="0"/>
                        <a:ea typeface="Cambria Math" panose="02040503050406030204" pitchFamily="18" charset="0"/>
                      </a:rPr>
                      <m:t>)</m:t>
                    </m:r>
                  </m:oMath>
                </a14:m>
                <a:r>
                  <a:rPr lang="en-US" altLang="zh-CN" sz="2000" dirty="0"/>
                  <a:t>	</a:t>
                </a:r>
              </a:p>
              <a:p>
                <a:pPr marL="0" indent="0">
                  <a:buNone/>
                </a:pPr>
                <a:r>
                  <a:rPr lang="en-US" altLang="zh-CN" sz="2000" dirty="0"/>
                  <a:t>	(for j =0,…,n)</a:t>
                </a:r>
                <a:r>
                  <a:rPr lang="zh-CN" altLang="en-US" sz="2000" dirty="0"/>
                  <a:t>代表了特征数</a:t>
                </a:r>
                <a:r>
                  <a:rPr lang="en-US" altLang="zh-CN" sz="2000" dirty="0"/>
                  <a:t>,</a:t>
                </a:r>
                <a:r>
                  <a:rPr lang="zh-CN" altLang="en-US" sz="2000" dirty="0"/>
                  <a:t>可以用矩阵实现</a:t>
                </a:r>
                <a:endParaRPr lang="en-US" altLang="zh-CN" sz="2000" dirty="0"/>
              </a:p>
              <a:p>
                <a:pPr marL="0" indent="0">
                  <a:buNone/>
                </a:pPr>
                <a:r>
                  <a:rPr lang="en-US" altLang="zh-CN" sz="2000" dirty="0"/>
                  <a:t>	}</a:t>
                </a:r>
                <a:r>
                  <a:rPr lang="zh-CN" altLang="en-US" sz="2000" dirty="0"/>
                  <a:t>走一步，调整一下，再走下一步</a:t>
                </a:r>
                <a:endParaRPr lang="en-US" altLang="zh-CN" sz="2000" dirty="0"/>
              </a:p>
              <a:p>
                <a:pPr marL="0" indent="0">
                  <a:buNone/>
                </a:pPr>
                <a:r>
                  <a:rPr lang="en-US" altLang="zh-CN" sz="2000" dirty="0"/>
                  <a:t>    }</a:t>
                </a:r>
              </a:p>
              <a:p>
                <a:pPr marL="0" indent="0">
                  <a:buNone/>
                </a:pPr>
                <a:endParaRPr lang="zh-CN" altLang="en-US" sz="2000" dirty="0"/>
              </a:p>
            </p:txBody>
          </p:sp>
        </mc:Choice>
        <mc:Fallback xmlns="">
          <p:sp>
            <p:nvSpPr>
              <p:cNvPr id="3" name="内容占位符 2">
                <a:extLst>
                  <a:ext uri="{FF2B5EF4-FFF2-40B4-BE49-F238E27FC236}">
                    <a16:creationId xmlns:a16="http://schemas.microsoft.com/office/drawing/2014/main" id="{23AAB0EB-F3BF-4D5B-90AB-0058FC5390CE}"/>
                  </a:ext>
                </a:extLst>
              </p:cNvPr>
              <p:cNvSpPr>
                <a:spLocks noGrp="1" noRot="1" noChangeAspect="1" noMove="1" noResize="1" noEditPoints="1" noAdjustHandles="1" noChangeArrowheads="1" noChangeShapeType="1" noTextEdit="1"/>
              </p:cNvSpPr>
              <p:nvPr>
                <p:ph idx="1"/>
              </p:nvPr>
            </p:nvSpPr>
            <p:spPr>
              <a:xfrm>
                <a:off x="838200" y="696759"/>
                <a:ext cx="10515600" cy="5796116"/>
              </a:xfrm>
              <a:blipFill>
                <a:blip r:embed="rId2"/>
                <a:stretch>
                  <a:fillRect l="-522" t="-1893" b="-6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8427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C534D79-74CC-43B6-A8C1-949C5DDD6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81" y="1030550"/>
            <a:ext cx="6739513" cy="4616564"/>
          </a:xfrm>
          <a:prstGeom prst="rect">
            <a:avLst/>
          </a:prstGeom>
        </p:spPr>
      </p:pic>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74A4A4-F905-46CC-986D-822DD6E8857F}"/>
                  </a:ext>
                </a:extLst>
              </p:cNvPr>
              <p:cNvSpPr>
                <a:spLocks noGrp="1"/>
              </p:cNvSpPr>
              <p:nvPr>
                <p:ph idx="1"/>
              </p:nvPr>
            </p:nvSpPr>
            <p:spPr>
              <a:xfrm>
                <a:off x="8350382" y="2106870"/>
                <a:ext cx="3053039" cy="3674981"/>
              </a:xfrm>
            </p:spPr>
            <p:txBody>
              <a:bodyPr>
                <a:normAutofit/>
              </a:bodyPr>
              <a:lstStyle/>
              <a:p>
                <a:pPr marL="285750" indent="-285750"/>
                <a:r>
                  <a:rPr lang="zh-CN" altLang="en-US" sz="2400" dirty="0"/>
                  <a:t>策略评估</a:t>
                </a:r>
                <a:endParaRPr lang="en-US" altLang="zh-CN" sz="2400" dirty="0"/>
              </a:p>
              <a:p>
                <a:pPr marL="0" indent="0">
                  <a:buNone/>
                </a:pPr>
                <a:r>
                  <a:rPr lang="zh-CN" altLang="en-US" sz="2000" dirty="0"/>
                  <a:t>近似值函数</a:t>
                </a:r>
                <a:endParaRPr lang="en-US" altLang="zh-CN" sz="2000" dirty="0"/>
              </a:p>
              <a:p>
                <a:pPr marL="0" indent="0">
                  <a:buNone/>
                </a:pPr>
                <a14:m>
                  <m:oMath xmlns:m="http://schemas.openxmlformats.org/officeDocument/2006/math">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𝑄</m:t>
                        </m:r>
                      </m:e>
                    </m:acc>
                    <m:r>
                      <a:rPr lang="en-US" altLang="zh-CN" sz="2000" b="0" i="0" smtClean="0">
                        <a:latin typeface="Cambria Math" panose="02040503050406030204" pitchFamily="18" charset="0"/>
                      </a:rPr>
                      <m:t>(</m:t>
                    </m:r>
                    <m:r>
                      <a:rPr lang="en-US" altLang="zh-CN" sz="2000" i="1">
                        <a:latin typeface="Cambria Math" panose="02040503050406030204" pitchFamily="18" charset="0"/>
                      </a:rPr>
                      <m:t>·</m:t>
                    </m:r>
                    <m:r>
                      <a:rPr lang="en-US" altLang="zh-CN" sz="2000" b="0" i="0" smtClean="0">
                        <a:latin typeface="Cambria Math" panose="02040503050406030204" pitchFamily="18" charset="0"/>
                      </a:rPr>
                      <m:t>,</m:t>
                    </m:r>
                    <m:r>
                      <a:rPr lang="en-US" altLang="zh-CN" sz="2000" i="1">
                        <a:latin typeface="Cambria Math" panose="02040503050406030204" pitchFamily="18" charset="0"/>
                      </a:rPr>
                      <m:t>·</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w</m:t>
                    </m:r>
                    <m:r>
                      <a:rPr lang="en-US" altLang="zh-CN" sz="2000" b="0" i="0"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m:rPr>
                            <m:sty m:val="p"/>
                          </m:rPr>
                          <a:rPr lang="en-US" altLang="zh-CN" sz="2000" i="1">
                            <a:latin typeface="Cambria Math" panose="02040503050406030204" pitchFamily="18" charset="0"/>
                          </a:rPr>
                          <m:t>π</m:t>
                        </m:r>
                      </m:sub>
                    </m:sSub>
                  </m:oMath>
                </a14:m>
                <a:endParaRPr lang="en-US" altLang="zh-CN" sz="2400" dirty="0"/>
              </a:p>
              <a:p>
                <a:pPr marL="285750" indent="-285750"/>
                <a:r>
                  <a:rPr lang="zh-CN" altLang="en-US" sz="2400" dirty="0"/>
                  <a:t>策略改进</a:t>
                </a:r>
                <a:endParaRPr lang="en-US" altLang="zh-CN" sz="2400" dirty="0"/>
              </a:p>
              <a:p>
                <a:pPr marL="0" indent="0">
                  <a:buNone/>
                </a:pPr>
                <a14:m>
                  <m:oMath xmlns:m="http://schemas.openxmlformats.org/officeDocument/2006/math">
                    <m:r>
                      <a:rPr lang="zh-CN" altLang="en-US" sz="2000" i="1">
                        <a:latin typeface="Cambria Math" panose="02040503050406030204" pitchFamily="18" charset="0"/>
                      </a:rPr>
                      <m:t>𝜖</m:t>
                    </m:r>
                  </m:oMath>
                </a14:m>
                <a:r>
                  <a:rPr lang="en-US" altLang="zh-CN" sz="2000" dirty="0"/>
                  <a:t>-</a:t>
                </a:r>
                <a:r>
                  <a:rPr lang="zh-CN" altLang="en-US" sz="2000" dirty="0"/>
                  <a:t>贪婪</a:t>
                </a:r>
                <a:endParaRPr lang="en-US" altLang="zh-CN" sz="2000" dirty="0"/>
              </a:p>
              <a:p>
                <a:pPr marL="0" indent="0">
                  <a:buNone/>
                </a:pPr>
                <a:endParaRPr lang="zh-CN" altLang="en-US" sz="1800" dirty="0"/>
              </a:p>
            </p:txBody>
          </p:sp>
        </mc:Choice>
        <mc:Fallback xmlns="">
          <p:sp>
            <p:nvSpPr>
              <p:cNvPr id="3" name="内容占位符 2">
                <a:extLst>
                  <a:ext uri="{FF2B5EF4-FFF2-40B4-BE49-F238E27FC236}">
                    <a16:creationId xmlns:a16="http://schemas.microsoft.com/office/drawing/2014/main" id="{CE74A4A4-F905-46CC-986D-822DD6E8857F}"/>
                  </a:ext>
                </a:extLst>
              </p:cNvPr>
              <p:cNvSpPr>
                <a:spLocks noGrp="1" noRot="1" noChangeAspect="1" noMove="1" noResize="1" noEditPoints="1" noAdjustHandles="1" noChangeArrowheads="1" noChangeShapeType="1" noTextEdit="1"/>
              </p:cNvSpPr>
              <p:nvPr>
                <p:ph idx="1"/>
              </p:nvPr>
            </p:nvSpPr>
            <p:spPr>
              <a:xfrm>
                <a:off x="8350382" y="2106870"/>
                <a:ext cx="3053039" cy="3674981"/>
              </a:xfrm>
              <a:blipFill>
                <a:blip r:embed="rId3"/>
                <a:stretch>
                  <a:fillRect l="-2794" t="-2159"/>
                </a:stretch>
              </a:blipFill>
            </p:spPr>
            <p:txBody>
              <a:bodyPr/>
              <a:lstStyle/>
              <a:p>
                <a:r>
                  <a:rPr lang="zh-CN" altLang="en-US">
                    <a:noFill/>
                  </a:rPr>
                  <a:t> </a:t>
                </a:r>
              </a:p>
            </p:txBody>
          </p:sp>
        </mc:Fallback>
      </mc:AlternateContent>
      <p:sp>
        <p:nvSpPr>
          <p:cNvPr id="15" name="Freeform: Shape 14">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4C4C4C"/>
          </a:solidFill>
          <a:ln w="0">
            <a:noFill/>
            <a:prstDash val="solid"/>
            <a:round/>
            <a:headEnd/>
            <a:tailEnd/>
          </a:ln>
        </p:spPr>
      </p:sp>
      <p:sp>
        <p:nvSpPr>
          <p:cNvPr id="5" name="文本框 4">
            <a:extLst>
              <a:ext uri="{FF2B5EF4-FFF2-40B4-BE49-F238E27FC236}">
                <a16:creationId xmlns:a16="http://schemas.microsoft.com/office/drawing/2014/main" id="{B0EE49DC-3884-4018-8F9F-A36FB60FB112}"/>
              </a:ext>
            </a:extLst>
          </p:cNvPr>
          <p:cNvSpPr txBox="1"/>
          <p:nvPr/>
        </p:nvSpPr>
        <p:spPr>
          <a:xfrm>
            <a:off x="1915558" y="3059668"/>
            <a:ext cx="388873" cy="369332"/>
          </a:xfrm>
          <a:prstGeom prst="rect">
            <a:avLst/>
          </a:prstGeom>
          <a:noFill/>
        </p:spPr>
        <p:txBody>
          <a:bodyPr wrap="square" rtlCol="0">
            <a:spAutoFit/>
          </a:bodyPr>
          <a:lstStyle/>
          <a:p>
            <a:r>
              <a:rPr lang="en-US" altLang="zh-CN" b="1" dirty="0"/>
              <a:t>W</a:t>
            </a:r>
            <a:endParaRPr lang="zh-CN" altLang="en-US" b="1" dirty="0"/>
          </a:p>
        </p:txBody>
      </p:sp>
      <p:cxnSp>
        <p:nvCxnSpPr>
          <p:cNvPr id="8" name="直接连接符 7">
            <a:extLst>
              <a:ext uri="{FF2B5EF4-FFF2-40B4-BE49-F238E27FC236}">
                <a16:creationId xmlns:a16="http://schemas.microsoft.com/office/drawing/2014/main" id="{646B754A-1F95-4AE3-9AF6-5587ACCA24AA}"/>
              </a:ext>
            </a:extLst>
          </p:cNvPr>
          <p:cNvCxnSpPr>
            <a:cxnSpLocks/>
          </p:cNvCxnSpPr>
          <p:nvPr/>
        </p:nvCxnSpPr>
        <p:spPr>
          <a:xfrm flipH="1" flipV="1">
            <a:off x="1802790" y="3096850"/>
            <a:ext cx="73578" cy="269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336ABC3-4A57-4BBB-886C-B89F2EB5018F}"/>
              </a:ext>
            </a:extLst>
          </p:cNvPr>
          <p:cNvCxnSpPr>
            <a:cxnSpLocks/>
          </p:cNvCxnSpPr>
          <p:nvPr/>
        </p:nvCxnSpPr>
        <p:spPr>
          <a:xfrm flipH="1" flipV="1">
            <a:off x="1869603" y="3096850"/>
            <a:ext cx="73578" cy="269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C3FF721-EC2D-42F4-A018-1E2DF6B67FAC}"/>
              </a:ext>
            </a:extLst>
          </p:cNvPr>
          <p:cNvCxnSpPr>
            <a:cxnSpLocks/>
          </p:cNvCxnSpPr>
          <p:nvPr/>
        </p:nvCxnSpPr>
        <p:spPr>
          <a:xfrm flipH="1" flipV="1">
            <a:off x="1839579" y="3143553"/>
            <a:ext cx="73578" cy="2690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179B73F-97C4-409F-9E40-2B57115DFBE2}"/>
              </a:ext>
            </a:extLst>
          </p:cNvPr>
          <p:cNvSpPr txBox="1"/>
          <p:nvPr/>
        </p:nvSpPr>
        <p:spPr>
          <a:xfrm rot="1355197">
            <a:off x="3542796" y="2017231"/>
            <a:ext cx="388873" cy="261610"/>
          </a:xfrm>
          <a:prstGeom prst="rect">
            <a:avLst/>
          </a:prstGeom>
          <a:noFill/>
        </p:spPr>
        <p:txBody>
          <a:bodyPr wrap="square" rtlCol="0">
            <a:spAutoFit/>
          </a:bodyPr>
          <a:lstStyle/>
          <a:p>
            <a:r>
              <a:rPr lang="en-US" altLang="zh-CN" sz="1100" b="1" dirty="0"/>
              <a:t>W</a:t>
            </a:r>
            <a:endParaRPr lang="zh-CN" altLang="en-US" sz="1100" b="1" dirty="0"/>
          </a:p>
        </p:txBody>
      </p:sp>
      <p:sp>
        <p:nvSpPr>
          <p:cNvPr id="24" name="文本框 23">
            <a:extLst>
              <a:ext uri="{FF2B5EF4-FFF2-40B4-BE49-F238E27FC236}">
                <a16:creationId xmlns:a16="http://schemas.microsoft.com/office/drawing/2014/main" id="{6AEA37D2-5786-478B-A53F-FA7E0F42D442}"/>
              </a:ext>
            </a:extLst>
          </p:cNvPr>
          <p:cNvSpPr txBox="1"/>
          <p:nvPr/>
        </p:nvSpPr>
        <p:spPr>
          <a:xfrm rot="19844506">
            <a:off x="4432613" y="4356992"/>
            <a:ext cx="388873" cy="261610"/>
          </a:xfrm>
          <a:prstGeom prst="rect">
            <a:avLst/>
          </a:prstGeom>
          <a:noFill/>
        </p:spPr>
        <p:txBody>
          <a:bodyPr wrap="square" rtlCol="0">
            <a:spAutoFit/>
          </a:bodyPr>
          <a:lstStyle/>
          <a:p>
            <a:r>
              <a:rPr lang="en-US" altLang="zh-CN" sz="1100" b="1" dirty="0"/>
              <a:t>W</a:t>
            </a:r>
            <a:endParaRPr lang="zh-CN" altLang="en-US" sz="1100" b="1"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819132E-FAA1-4F27-91E5-AB7747DFEE07}"/>
                  </a:ext>
                </a:extLst>
              </p:cNvPr>
              <p:cNvSpPr txBox="1"/>
              <p:nvPr/>
            </p:nvSpPr>
            <p:spPr>
              <a:xfrm>
                <a:off x="6270619" y="2949817"/>
                <a:ext cx="11599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𝑤</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4819132E-FAA1-4F27-91E5-AB7747DFEE07}"/>
                  </a:ext>
                </a:extLst>
              </p:cNvPr>
              <p:cNvSpPr txBox="1">
                <a:spLocks noRot="1" noChangeAspect="1" noMove="1" noResize="1" noEditPoints="1" noAdjustHandles="1" noChangeArrowheads="1" noChangeShapeType="1" noTextEdit="1"/>
              </p:cNvSpPr>
              <p:nvPr/>
            </p:nvSpPr>
            <p:spPr>
              <a:xfrm>
                <a:off x="6270619" y="2949817"/>
                <a:ext cx="1159954" cy="369332"/>
              </a:xfrm>
              <a:prstGeom prst="rect">
                <a:avLst/>
              </a:prstGeom>
              <a:blipFill>
                <a:blip r:embed="rId4"/>
                <a:stretch>
                  <a:fillRect b="-6667"/>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1390B063-BE5A-4BF4-BF18-44EB0AE67CB3}"/>
              </a:ext>
            </a:extLst>
          </p:cNvPr>
          <p:cNvCxnSpPr>
            <a:cxnSpLocks/>
          </p:cNvCxnSpPr>
          <p:nvPr/>
        </p:nvCxnSpPr>
        <p:spPr>
          <a:xfrm>
            <a:off x="6587613" y="3429000"/>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68833B2-B3BE-4756-8119-4DE28CD74C08}"/>
              </a:ext>
            </a:extLst>
          </p:cNvPr>
          <p:cNvCxnSpPr>
            <a:cxnSpLocks/>
          </p:cNvCxnSpPr>
          <p:nvPr/>
        </p:nvCxnSpPr>
        <p:spPr>
          <a:xfrm>
            <a:off x="6587613" y="3522406"/>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0A48911-B05F-4A82-A3A0-5B5E8A38CDB8}"/>
              </a:ext>
            </a:extLst>
          </p:cNvPr>
          <p:cNvCxnSpPr>
            <a:cxnSpLocks/>
          </p:cNvCxnSpPr>
          <p:nvPr/>
        </p:nvCxnSpPr>
        <p:spPr>
          <a:xfrm>
            <a:off x="6619538" y="3429000"/>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D0B79D2-0789-4983-8B6A-4F01C7BB8990}"/>
              </a:ext>
            </a:extLst>
          </p:cNvPr>
          <p:cNvCxnSpPr>
            <a:cxnSpLocks/>
          </p:cNvCxnSpPr>
          <p:nvPr/>
        </p:nvCxnSpPr>
        <p:spPr>
          <a:xfrm>
            <a:off x="6658867" y="3431458"/>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B027BFB-46F5-442F-8F46-2721D6DBCA2B}"/>
              </a:ext>
            </a:extLst>
          </p:cNvPr>
          <p:cNvCxnSpPr>
            <a:cxnSpLocks/>
          </p:cNvCxnSpPr>
          <p:nvPr/>
        </p:nvCxnSpPr>
        <p:spPr>
          <a:xfrm>
            <a:off x="6587613" y="3431458"/>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6CFFD88-BD30-4C4E-9820-F676C3C9CC6F}"/>
              </a:ext>
            </a:extLst>
          </p:cNvPr>
          <p:cNvCxnSpPr>
            <a:cxnSpLocks/>
          </p:cNvCxnSpPr>
          <p:nvPr/>
        </p:nvCxnSpPr>
        <p:spPr>
          <a:xfrm>
            <a:off x="6580209" y="3412574"/>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473999A-AAB6-454A-91B7-334537472FFE}"/>
              </a:ext>
            </a:extLst>
          </p:cNvPr>
          <p:cNvCxnSpPr>
            <a:cxnSpLocks/>
          </p:cNvCxnSpPr>
          <p:nvPr/>
        </p:nvCxnSpPr>
        <p:spPr>
          <a:xfrm>
            <a:off x="6619537" y="3505200"/>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1035780-3859-4A42-8896-D8FDC19ABD2F}"/>
              </a:ext>
            </a:extLst>
          </p:cNvPr>
          <p:cNvCxnSpPr>
            <a:cxnSpLocks/>
          </p:cNvCxnSpPr>
          <p:nvPr/>
        </p:nvCxnSpPr>
        <p:spPr>
          <a:xfrm>
            <a:off x="6719879" y="3478161"/>
            <a:ext cx="6628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6AB4D57C-D774-4432-AEE5-4B6401E4650E}"/>
              </a:ext>
            </a:extLst>
          </p:cNvPr>
          <p:cNvSpPr txBox="1"/>
          <p:nvPr/>
        </p:nvSpPr>
        <p:spPr>
          <a:xfrm>
            <a:off x="8350382" y="1209367"/>
            <a:ext cx="2821858" cy="584775"/>
          </a:xfrm>
          <a:prstGeom prst="rect">
            <a:avLst/>
          </a:prstGeom>
          <a:noFill/>
        </p:spPr>
        <p:txBody>
          <a:bodyPr wrap="square" rtlCol="0">
            <a:spAutoFit/>
          </a:bodyPr>
          <a:lstStyle/>
          <a:p>
            <a:r>
              <a:rPr lang="zh-CN" altLang="en-US" sz="3200" dirty="0"/>
              <a:t>蒙特卡罗方法</a:t>
            </a:r>
          </a:p>
        </p:txBody>
      </p:sp>
    </p:spTree>
    <p:extLst>
      <p:ext uri="{BB962C8B-B14F-4D97-AF65-F5344CB8AC3E}">
        <p14:creationId xmlns:p14="http://schemas.microsoft.com/office/powerpoint/2010/main" val="1694861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75270D8-338B-46D9-A0C2-6737E2545E87}"/>
              </a:ext>
            </a:extLst>
          </p:cNvPr>
          <p:cNvGraphicFramePr>
            <a:graphicFrameLocks noGrp="1"/>
          </p:cNvGraphicFramePr>
          <p:nvPr>
            <p:extLst>
              <p:ext uri="{D42A27DB-BD31-4B8C-83A1-F6EECF244321}">
                <p14:modId xmlns:p14="http://schemas.microsoft.com/office/powerpoint/2010/main" val="3262722645"/>
              </p:ext>
            </p:extLst>
          </p:nvPr>
        </p:nvGraphicFramePr>
        <p:xfrm>
          <a:off x="1471249" y="541573"/>
          <a:ext cx="3336725" cy="3214350"/>
        </p:xfrm>
        <a:graphic>
          <a:graphicData uri="http://schemas.openxmlformats.org/drawingml/2006/table">
            <a:tbl>
              <a:tblPr firstRow="1" bandRow="1">
                <a:tableStyleId>{5C22544A-7EE6-4342-B048-85BDC9FD1C3A}</a:tableStyleId>
              </a:tblPr>
              <a:tblGrid>
                <a:gridCol w="667345">
                  <a:extLst>
                    <a:ext uri="{9D8B030D-6E8A-4147-A177-3AD203B41FA5}">
                      <a16:colId xmlns:a16="http://schemas.microsoft.com/office/drawing/2014/main" val="642136494"/>
                    </a:ext>
                  </a:extLst>
                </a:gridCol>
                <a:gridCol w="667345">
                  <a:extLst>
                    <a:ext uri="{9D8B030D-6E8A-4147-A177-3AD203B41FA5}">
                      <a16:colId xmlns:a16="http://schemas.microsoft.com/office/drawing/2014/main" val="4224150591"/>
                    </a:ext>
                  </a:extLst>
                </a:gridCol>
                <a:gridCol w="667345">
                  <a:extLst>
                    <a:ext uri="{9D8B030D-6E8A-4147-A177-3AD203B41FA5}">
                      <a16:colId xmlns:a16="http://schemas.microsoft.com/office/drawing/2014/main" val="663583829"/>
                    </a:ext>
                  </a:extLst>
                </a:gridCol>
                <a:gridCol w="667345">
                  <a:extLst>
                    <a:ext uri="{9D8B030D-6E8A-4147-A177-3AD203B41FA5}">
                      <a16:colId xmlns:a16="http://schemas.microsoft.com/office/drawing/2014/main" val="1965469290"/>
                    </a:ext>
                  </a:extLst>
                </a:gridCol>
                <a:gridCol w="667345">
                  <a:extLst>
                    <a:ext uri="{9D8B030D-6E8A-4147-A177-3AD203B41FA5}">
                      <a16:colId xmlns:a16="http://schemas.microsoft.com/office/drawing/2014/main" val="2898913521"/>
                    </a:ext>
                  </a:extLst>
                </a:gridCol>
              </a:tblGrid>
              <a:tr h="642870">
                <a:tc>
                  <a:txBody>
                    <a:bodyPr/>
                    <a:lstStyle/>
                    <a:p>
                      <a:r>
                        <a:rPr lang="en-US" altLang="zh-CN" b="0" dirty="0">
                          <a:solidFill>
                            <a:schemeClr val="tx1"/>
                          </a:solidFill>
                        </a:rPr>
                        <a:t>0</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248542"/>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144771"/>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4186072"/>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7899945"/>
                  </a:ext>
                </a:extLst>
              </a:tr>
              <a:tr h="6428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600" dirty="0"/>
                        <a:t>+10</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20974824"/>
                  </a:ext>
                </a:extLst>
              </a:tr>
            </a:tbl>
          </a:graphicData>
        </a:graphic>
      </p:graphicFrame>
    </p:spTree>
    <p:extLst>
      <p:ext uri="{BB962C8B-B14F-4D97-AF65-F5344CB8AC3E}">
        <p14:creationId xmlns:p14="http://schemas.microsoft.com/office/powerpoint/2010/main" val="1331438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10;&#10;已生成极高可信度的说明">
            <a:extLst>
              <a:ext uri="{FF2B5EF4-FFF2-40B4-BE49-F238E27FC236}">
                <a16:creationId xmlns:a16="http://schemas.microsoft.com/office/drawing/2014/main" id="{3D0F3AF0-665E-4874-92AC-0C0D9B21A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63194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 白板&#10;&#10;已生成极高可信度的说明">
            <a:extLst>
              <a:ext uri="{FF2B5EF4-FFF2-40B4-BE49-F238E27FC236}">
                <a16:creationId xmlns:a16="http://schemas.microsoft.com/office/drawing/2014/main" id="{C001213C-D974-46BC-B8D8-C4FAC9302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640780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10;&#10;已生成极高可信度的说明">
            <a:extLst>
              <a:ext uri="{FF2B5EF4-FFF2-40B4-BE49-F238E27FC236}">
                <a16:creationId xmlns:a16="http://schemas.microsoft.com/office/drawing/2014/main" id="{DD675A1E-3D4E-457C-8B4B-0DBA4B93E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42549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字&#10;&#10;已生成极高可信度的说明">
            <a:extLst>
              <a:ext uri="{FF2B5EF4-FFF2-40B4-BE49-F238E27FC236}">
                <a16:creationId xmlns:a16="http://schemas.microsoft.com/office/drawing/2014/main" id="{281200FC-2C9D-4298-B896-C86585FAE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96158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8D1D02-5959-4504-B927-CA67A8008736}"/>
              </a:ext>
            </a:extLst>
          </p:cNvPr>
          <p:cNvSpPr>
            <a:spLocks noGrp="1"/>
          </p:cNvSpPr>
          <p:nvPr>
            <p:ph idx="1"/>
          </p:nvPr>
        </p:nvSpPr>
        <p:spPr>
          <a:xfrm>
            <a:off x="838200" y="411954"/>
            <a:ext cx="10515600" cy="2581250"/>
          </a:xfrm>
        </p:spPr>
        <p:txBody>
          <a:bodyPr/>
          <a:lstStyle/>
          <a:p>
            <a:pPr marL="0" indent="0">
              <a:buNone/>
            </a:pPr>
            <a:r>
              <a:rPr lang="zh-CN" altLang="en-US" sz="3200" dirty="0">
                <a:latin typeface="+mj-ea"/>
                <a:ea typeface="+mj-ea"/>
              </a:rPr>
              <a:t>同基于模型的强化学习</a:t>
            </a:r>
            <a:endParaRPr lang="en-US" altLang="zh-CN" sz="3200" dirty="0">
              <a:latin typeface="+mj-ea"/>
              <a:ea typeface="+mj-ea"/>
            </a:endParaRPr>
          </a:p>
          <a:p>
            <a:r>
              <a:rPr lang="zh-CN" altLang="en-US" sz="2400" dirty="0"/>
              <a:t>免模型评估：</a:t>
            </a:r>
            <a:endParaRPr lang="en-US" altLang="zh-CN" sz="2400" dirty="0"/>
          </a:p>
          <a:p>
            <a:pPr marL="0" indent="0">
              <a:buNone/>
            </a:pPr>
            <a:r>
              <a:rPr lang="en-US" altLang="zh-CN" dirty="0"/>
              <a:t>   </a:t>
            </a:r>
            <a:r>
              <a:rPr lang="zh-CN" altLang="en-US" sz="2000" dirty="0"/>
              <a:t>预估未知</a:t>
            </a:r>
            <a:r>
              <a:rPr lang="en-US" altLang="zh-CN" sz="2000" dirty="0"/>
              <a:t>MDP</a:t>
            </a:r>
            <a:r>
              <a:rPr lang="zh-CN" altLang="en-US" sz="2000" dirty="0"/>
              <a:t>的值函数</a:t>
            </a:r>
            <a:endParaRPr lang="en-US" altLang="zh-CN" sz="2400" dirty="0"/>
          </a:p>
          <a:p>
            <a:r>
              <a:rPr lang="zh-CN" altLang="en-US" sz="2400" dirty="0"/>
              <a:t>免模型控制：</a:t>
            </a:r>
            <a:endParaRPr lang="en-US" altLang="zh-CN" sz="2400" dirty="0"/>
          </a:p>
          <a:p>
            <a:pPr marL="0" indent="0">
              <a:buNone/>
            </a:pPr>
            <a:r>
              <a:rPr lang="en-US" altLang="zh-CN" dirty="0"/>
              <a:t>   </a:t>
            </a:r>
            <a:r>
              <a:rPr lang="zh-CN" altLang="en-US" sz="2000" dirty="0"/>
              <a:t>优化未知</a:t>
            </a:r>
            <a:r>
              <a:rPr lang="en-US" altLang="zh-CN" sz="2000" dirty="0"/>
              <a:t>MDP</a:t>
            </a:r>
            <a:r>
              <a:rPr lang="zh-CN" altLang="en-US" sz="2000" dirty="0"/>
              <a:t>的值函数</a:t>
            </a:r>
            <a:endParaRPr lang="en-US" altLang="zh-CN" sz="2000" dirty="0"/>
          </a:p>
          <a:p>
            <a:endParaRPr lang="zh-CN" altLang="en-US" dirty="0"/>
          </a:p>
        </p:txBody>
      </p:sp>
      <p:sp>
        <p:nvSpPr>
          <p:cNvPr id="6" name="文本框 5">
            <a:extLst>
              <a:ext uri="{FF2B5EF4-FFF2-40B4-BE49-F238E27FC236}">
                <a16:creationId xmlns:a16="http://schemas.microsoft.com/office/drawing/2014/main" id="{FDDE3A43-E847-4C5C-A32A-F9D4033E66D5}"/>
              </a:ext>
            </a:extLst>
          </p:cNvPr>
          <p:cNvSpPr txBox="1"/>
          <p:nvPr/>
        </p:nvSpPr>
        <p:spPr>
          <a:xfrm>
            <a:off x="838200" y="2962187"/>
            <a:ext cx="10196052" cy="584775"/>
          </a:xfrm>
          <a:prstGeom prst="rect">
            <a:avLst/>
          </a:prstGeom>
          <a:noFill/>
        </p:spPr>
        <p:txBody>
          <a:bodyPr wrap="square" rtlCol="0">
            <a:spAutoFit/>
          </a:bodyPr>
          <a:lstStyle/>
          <a:p>
            <a:r>
              <a:rPr lang="zh-CN" altLang="en-US" sz="3200" dirty="0"/>
              <a:t>策略迭代？</a:t>
            </a:r>
          </a:p>
        </p:txBody>
      </p:sp>
      <p:graphicFrame>
        <p:nvGraphicFramePr>
          <p:cNvPr id="4" name="表格 3">
            <a:extLst>
              <a:ext uri="{FF2B5EF4-FFF2-40B4-BE49-F238E27FC236}">
                <a16:creationId xmlns:a16="http://schemas.microsoft.com/office/drawing/2014/main" id="{FD8E9B84-63CC-4BD3-8106-327F32FEA727}"/>
              </a:ext>
            </a:extLst>
          </p:cNvPr>
          <p:cNvGraphicFramePr>
            <a:graphicFrameLocks noGrp="1"/>
          </p:cNvGraphicFramePr>
          <p:nvPr>
            <p:extLst>
              <p:ext uri="{D42A27DB-BD31-4B8C-83A1-F6EECF244321}">
                <p14:modId xmlns:p14="http://schemas.microsoft.com/office/powerpoint/2010/main" val="3062277152"/>
              </p:ext>
            </p:extLst>
          </p:nvPr>
        </p:nvGraphicFramePr>
        <p:xfrm>
          <a:off x="1017819" y="3773129"/>
          <a:ext cx="2453944" cy="2363400"/>
        </p:xfrm>
        <a:graphic>
          <a:graphicData uri="http://schemas.openxmlformats.org/drawingml/2006/table">
            <a:tbl>
              <a:tblPr firstRow="1" bandRow="1">
                <a:tableStyleId>{5C22544A-7EE6-4342-B048-85BDC9FD1C3A}</a:tableStyleId>
              </a:tblPr>
              <a:tblGrid>
                <a:gridCol w="613486">
                  <a:extLst>
                    <a:ext uri="{9D8B030D-6E8A-4147-A177-3AD203B41FA5}">
                      <a16:colId xmlns:a16="http://schemas.microsoft.com/office/drawing/2014/main" val="2518889204"/>
                    </a:ext>
                  </a:extLst>
                </a:gridCol>
                <a:gridCol w="613486">
                  <a:extLst>
                    <a:ext uri="{9D8B030D-6E8A-4147-A177-3AD203B41FA5}">
                      <a16:colId xmlns:a16="http://schemas.microsoft.com/office/drawing/2014/main" val="1100997437"/>
                    </a:ext>
                  </a:extLst>
                </a:gridCol>
                <a:gridCol w="613486">
                  <a:extLst>
                    <a:ext uri="{9D8B030D-6E8A-4147-A177-3AD203B41FA5}">
                      <a16:colId xmlns:a16="http://schemas.microsoft.com/office/drawing/2014/main" val="2600685600"/>
                    </a:ext>
                  </a:extLst>
                </a:gridCol>
                <a:gridCol w="613486">
                  <a:extLst>
                    <a:ext uri="{9D8B030D-6E8A-4147-A177-3AD203B41FA5}">
                      <a16:colId xmlns:a16="http://schemas.microsoft.com/office/drawing/2014/main" val="467540594"/>
                    </a:ext>
                  </a:extLst>
                </a:gridCol>
              </a:tblGrid>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-3</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1701436"/>
                  </a:ext>
                </a:extLst>
              </a:tr>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-2</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7671457"/>
                  </a:ext>
                </a:extLst>
              </a:tr>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-3</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-2</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-1</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1219368"/>
                  </a:ext>
                </a:extLst>
              </a:tr>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-2</a:t>
                      </a:r>
                    </a:p>
                    <a:p>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-1</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0</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89795804"/>
                  </a:ext>
                </a:extLst>
              </a:tr>
            </a:tbl>
          </a:graphicData>
        </a:graphic>
      </p:graphicFrame>
      <p:graphicFrame>
        <p:nvGraphicFramePr>
          <p:cNvPr id="5" name="表格 4">
            <a:extLst>
              <a:ext uri="{FF2B5EF4-FFF2-40B4-BE49-F238E27FC236}">
                <a16:creationId xmlns:a16="http://schemas.microsoft.com/office/drawing/2014/main" id="{DE76E74C-8ACC-4F57-B999-C69154E462A1}"/>
              </a:ext>
            </a:extLst>
          </p:cNvPr>
          <p:cNvGraphicFramePr>
            <a:graphicFrameLocks noGrp="1"/>
          </p:cNvGraphicFramePr>
          <p:nvPr>
            <p:extLst>
              <p:ext uri="{D42A27DB-BD31-4B8C-83A1-F6EECF244321}">
                <p14:modId xmlns:p14="http://schemas.microsoft.com/office/powerpoint/2010/main" val="4191988294"/>
              </p:ext>
            </p:extLst>
          </p:nvPr>
        </p:nvGraphicFramePr>
        <p:xfrm>
          <a:off x="4443720" y="3783435"/>
          <a:ext cx="2453944" cy="2363400"/>
        </p:xfrm>
        <a:graphic>
          <a:graphicData uri="http://schemas.openxmlformats.org/drawingml/2006/table">
            <a:tbl>
              <a:tblPr firstRow="1" bandRow="1">
                <a:tableStyleId>{5C22544A-7EE6-4342-B048-85BDC9FD1C3A}</a:tableStyleId>
              </a:tblPr>
              <a:tblGrid>
                <a:gridCol w="613486">
                  <a:extLst>
                    <a:ext uri="{9D8B030D-6E8A-4147-A177-3AD203B41FA5}">
                      <a16:colId xmlns:a16="http://schemas.microsoft.com/office/drawing/2014/main" val="2518889204"/>
                    </a:ext>
                  </a:extLst>
                </a:gridCol>
                <a:gridCol w="613486">
                  <a:extLst>
                    <a:ext uri="{9D8B030D-6E8A-4147-A177-3AD203B41FA5}">
                      <a16:colId xmlns:a16="http://schemas.microsoft.com/office/drawing/2014/main" val="1100997437"/>
                    </a:ext>
                  </a:extLst>
                </a:gridCol>
                <a:gridCol w="613486">
                  <a:extLst>
                    <a:ext uri="{9D8B030D-6E8A-4147-A177-3AD203B41FA5}">
                      <a16:colId xmlns:a16="http://schemas.microsoft.com/office/drawing/2014/main" val="2600685600"/>
                    </a:ext>
                  </a:extLst>
                </a:gridCol>
                <a:gridCol w="613486">
                  <a:extLst>
                    <a:ext uri="{9D8B030D-6E8A-4147-A177-3AD203B41FA5}">
                      <a16:colId xmlns:a16="http://schemas.microsoft.com/office/drawing/2014/main" val="467540594"/>
                    </a:ext>
                  </a:extLst>
                </a:gridCol>
              </a:tblGrid>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-3</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1701436"/>
                  </a:ext>
                </a:extLst>
              </a:tr>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-2</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7671457"/>
                  </a:ext>
                </a:extLst>
              </a:tr>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-3</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-2</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-1</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1219368"/>
                  </a:ext>
                </a:extLst>
              </a:tr>
              <a:tr h="59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-2</a:t>
                      </a:r>
                    </a:p>
                    <a:p>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-1</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400" b="0" dirty="0">
                          <a:solidFill>
                            <a:schemeClr val="tx1"/>
                          </a:solidFill>
                        </a:rPr>
                        <a:t>0</a:t>
                      </a:r>
                      <a:endParaRPr lang="zh-CN"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89795804"/>
                  </a:ext>
                </a:extLst>
              </a:tr>
            </a:tbl>
          </a:graphicData>
        </a:graphic>
      </p:graphicFrame>
      <p:sp>
        <p:nvSpPr>
          <p:cNvPr id="2" name="文本框 1">
            <a:extLst>
              <a:ext uri="{FF2B5EF4-FFF2-40B4-BE49-F238E27FC236}">
                <a16:creationId xmlns:a16="http://schemas.microsoft.com/office/drawing/2014/main" id="{3DD2D1E0-442F-443E-89AB-F8A040D3E805}"/>
              </a:ext>
            </a:extLst>
          </p:cNvPr>
          <p:cNvSpPr txBox="1"/>
          <p:nvPr/>
        </p:nvSpPr>
        <p:spPr>
          <a:xfrm>
            <a:off x="1385046" y="6146835"/>
            <a:ext cx="1719490" cy="369332"/>
          </a:xfrm>
          <a:prstGeom prst="rect">
            <a:avLst/>
          </a:prstGeom>
          <a:noFill/>
        </p:spPr>
        <p:txBody>
          <a:bodyPr wrap="square" rtlCol="0">
            <a:spAutoFit/>
          </a:bodyPr>
          <a:lstStyle/>
          <a:p>
            <a:r>
              <a:rPr lang="zh-CN" altLang="en-US" dirty="0"/>
              <a:t>随机策略收敛</a:t>
            </a:r>
          </a:p>
        </p:txBody>
      </p:sp>
      <p:sp>
        <p:nvSpPr>
          <p:cNvPr id="10" name="文本框 9">
            <a:extLst>
              <a:ext uri="{FF2B5EF4-FFF2-40B4-BE49-F238E27FC236}">
                <a16:creationId xmlns:a16="http://schemas.microsoft.com/office/drawing/2014/main" id="{2363C2BA-ED89-4BB1-A649-946729172BAB}"/>
              </a:ext>
            </a:extLst>
          </p:cNvPr>
          <p:cNvSpPr txBox="1"/>
          <p:nvPr/>
        </p:nvSpPr>
        <p:spPr>
          <a:xfrm>
            <a:off x="7476191" y="5116216"/>
            <a:ext cx="4108837" cy="646331"/>
          </a:xfrm>
          <a:prstGeom prst="rect">
            <a:avLst/>
          </a:prstGeom>
          <a:noFill/>
        </p:spPr>
        <p:txBody>
          <a:bodyPr wrap="square" rtlCol="0">
            <a:spAutoFit/>
          </a:bodyPr>
          <a:lstStyle/>
          <a:p>
            <a:r>
              <a:rPr lang="en-US" altLang="zh-CN" dirty="0">
                <a:hlinkClick r:id="rId2"/>
              </a:rPr>
              <a:t>https://cs.stanford.edu/people/karpathy/reinforcejs/gridworld_dp.html</a:t>
            </a:r>
            <a:endParaRPr lang="en-US" altLang="zh-CN" dirty="0"/>
          </a:p>
        </p:txBody>
      </p:sp>
      <p:sp>
        <p:nvSpPr>
          <p:cNvPr id="14" name="箭头: 直角双向 13">
            <a:extLst>
              <a:ext uri="{FF2B5EF4-FFF2-40B4-BE49-F238E27FC236}">
                <a16:creationId xmlns:a16="http://schemas.microsoft.com/office/drawing/2014/main" id="{5275014A-D276-4FB1-B305-D73845DEE0E0}"/>
              </a:ext>
            </a:extLst>
          </p:cNvPr>
          <p:cNvSpPr/>
          <p:nvPr/>
        </p:nvSpPr>
        <p:spPr>
          <a:xfrm flipH="1" flipV="1">
            <a:off x="4601301" y="4032718"/>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箭头: 直角双向 14">
            <a:extLst>
              <a:ext uri="{FF2B5EF4-FFF2-40B4-BE49-F238E27FC236}">
                <a16:creationId xmlns:a16="http://schemas.microsoft.com/office/drawing/2014/main" id="{64CDC638-70C1-4883-AD69-01CEE849E4F0}"/>
              </a:ext>
            </a:extLst>
          </p:cNvPr>
          <p:cNvSpPr/>
          <p:nvPr/>
        </p:nvSpPr>
        <p:spPr>
          <a:xfrm flipH="1" flipV="1">
            <a:off x="5271328" y="4032718"/>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箭头: 直角双向 15">
            <a:extLst>
              <a:ext uri="{FF2B5EF4-FFF2-40B4-BE49-F238E27FC236}">
                <a16:creationId xmlns:a16="http://schemas.microsoft.com/office/drawing/2014/main" id="{9848C07A-748E-4AA6-A2FF-86904C9CA90F}"/>
              </a:ext>
            </a:extLst>
          </p:cNvPr>
          <p:cNvSpPr/>
          <p:nvPr/>
        </p:nvSpPr>
        <p:spPr>
          <a:xfrm flipH="1" flipV="1">
            <a:off x="5881756" y="4032717"/>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箭头: 直角双向 16">
            <a:extLst>
              <a:ext uri="{FF2B5EF4-FFF2-40B4-BE49-F238E27FC236}">
                <a16:creationId xmlns:a16="http://schemas.microsoft.com/office/drawing/2014/main" id="{31CA1841-AF97-454F-8B14-B75A7B4F1B76}"/>
              </a:ext>
            </a:extLst>
          </p:cNvPr>
          <p:cNvSpPr/>
          <p:nvPr/>
        </p:nvSpPr>
        <p:spPr>
          <a:xfrm flipH="1" flipV="1">
            <a:off x="4601301" y="4580653"/>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箭头: 直角双向 17">
            <a:extLst>
              <a:ext uri="{FF2B5EF4-FFF2-40B4-BE49-F238E27FC236}">
                <a16:creationId xmlns:a16="http://schemas.microsoft.com/office/drawing/2014/main" id="{D776FF54-EAEE-4DA6-BD2C-6B1FB0CE2C36}"/>
              </a:ext>
            </a:extLst>
          </p:cNvPr>
          <p:cNvSpPr/>
          <p:nvPr/>
        </p:nvSpPr>
        <p:spPr>
          <a:xfrm flipH="1" flipV="1">
            <a:off x="4601301" y="5190828"/>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箭头: 直角双向 18">
            <a:extLst>
              <a:ext uri="{FF2B5EF4-FFF2-40B4-BE49-F238E27FC236}">
                <a16:creationId xmlns:a16="http://schemas.microsoft.com/office/drawing/2014/main" id="{B7141608-7CC7-4B20-8A34-8503E23719D1}"/>
              </a:ext>
            </a:extLst>
          </p:cNvPr>
          <p:cNvSpPr/>
          <p:nvPr/>
        </p:nvSpPr>
        <p:spPr>
          <a:xfrm flipH="1" flipV="1">
            <a:off x="5271328" y="4608998"/>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箭头: 直角双向 19">
            <a:extLst>
              <a:ext uri="{FF2B5EF4-FFF2-40B4-BE49-F238E27FC236}">
                <a16:creationId xmlns:a16="http://schemas.microsoft.com/office/drawing/2014/main" id="{ED4FC09C-F7FC-47C0-A302-8DDAE8A7EDC0}"/>
              </a:ext>
            </a:extLst>
          </p:cNvPr>
          <p:cNvSpPr/>
          <p:nvPr/>
        </p:nvSpPr>
        <p:spPr>
          <a:xfrm flipH="1" flipV="1">
            <a:off x="5878209" y="4608997"/>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箭头: 直角双向 20">
            <a:extLst>
              <a:ext uri="{FF2B5EF4-FFF2-40B4-BE49-F238E27FC236}">
                <a16:creationId xmlns:a16="http://schemas.microsoft.com/office/drawing/2014/main" id="{8182CB54-4A4E-45DF-B467-59A5B5AD73A6}"/>
              </a:ext>
            </a:extLst>
          </p:cNvPr>
          <p:cNvSpPr/>
          <p:nvPr/>
        </p:nvSpPr>
        <p:spPr>
          <a:xfrm flipH="1" flipV="1">
            <a:off x="5271328" y="5185278"/>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箭头: 直角双向 21">
            <a:extLst>
              <a:ext uri="{FF2B5EF4-FFF2-40B4-BE49-F238E27FC236}">
                <a16:creationId xmlns:a16="http://schemas.microsoft.com/office/drawing/2014/main" id="{A6C8C542-85CC-4841-88E1-06ECBF488FB5}"/>
              </a:ext>
            </a:extLst>
          </p:cNvPr>
          <p:cNvSpPr/>
          <p:nvPr/>
        </p:nvSpPr>
        <p:spPr>
          <a:xfrm flipH="1" flipV="1">
            <a:off x="5864152" y="5192533"/>
            <a:ext cx="379436" cy="345831"/>
          </a:xfrm>
          <a:prstGeom prst="lef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AC7C0879-D504-4BCB-AC9A-22D411352B8D}"/>
              </a:ext>
            </a:extLst>
          </p:cNvPr>
          <p:cNvSpPr/>
          <p:nvPr/>
        </p:nvSpPr>
        <p:spPr>
          <a:xfrm>
            <a:off x="4674240" y="5801003"/>
            <a:ext cx="306497" cy="17938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EA681377-2F26-4D98-95E4-646C45141A60}"/>
              </a:ext>
            </a:extLst>
          </p:cNvPr>
          <p:cNvSpPr/>
          <p:nvPr/>
        </p:nvSpPr>
        <p:spPr>
          <a:xfrm>
            <a:off x="5347964" y="5819365"/>
            <a:ext cx="306497" cy="17938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FE8F2634-10B2-4B45-A920-3926C0C532ED}"/>
              </a:ext>
            </a:extLst>
          </p:cNvPr>
          <p:cNvSpPr/>
          <p:nvPr/>
        </p:nvSpPr>
        <p:spPr>
          <a:xfrm>
            <a:off x="5904909" y="5819365"/>
            <a:ext cx="306497" cy="17938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281C820C-6FD9-4FE0-9765-2B5F9C8E77C4}"/>
              </a:ext>
            </a:extLst>
          </p:cNvPr>
          <p:cNvSpPr/>
          <p:nvPr/>
        </p:nvSpPr>
        <p:spPr>
          <a:xfrm>
            <a:off x="6457501" y="4112534"/>
            <a:ext cx="223926" cy="26601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B1B07DCD-3912-4273-9BA6-EEE70E2D9ED6}"/>
              </a:ext>
            </a:extLst>
          </p:cNvPr>
          <p:cNvSpPr/>
          <p:nvPr/>
        </p:nvSpPr>
        <p:spPr>
          <a:xfrm>
            <a:off x="6457501" y="4663324"/>
            <a:ext cx="223926" cy="26601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3846C913-766E-417A-8E54-7D8000E99048}"/>
              </a:ext>
            </a:extLst>
          </p:cNvPr>
          <p:cNvSpPr/>
          <p:nvPr/>
        </p:nvSpPr>
        <p:spPr>
          <a:xfrm>
            <a:off x="6462937" y="5265095"/>
            <a:ext cx="223926" cy="266014"/>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98AA2D5-ED89-4821-8068-6276832AAE22}"/>
              </a:ext>
            </a:extLst>
          </p:cNvPr>
          <p:cNvSpPr txBox="1"/>
          <p:nvPr/>
        </p:nvSpPr>
        <p:spPr>
          <a:xfrm>
            <a:off x="7113901" y="4055382"/>
            <a:ext cx="4833416" cy="923330"/>
          </a:xfrm>
          <a:prstGeom prst="rect">
            <a:avLst/>
          </a:prstGeom>
          <a:noFill/>
        </p:spPr>
        <p:txBody>
          <a:bodyPr wrap="square" rtlCol="0">
            <a:spAutoFit/>
          </a:bodyPr>
          <a:lstStyle/>
          <a:p>
            <a:r>
              <a:rPr lang="zh-CN" altLang="en-US" dirty="0"/>
              <a:t>问题规模小，没有复杂的惩罚奖励，一次迭代（对所有状态值进行更新）即把最优策略找出了。</a:t>
            </a:r>
          </a:p>
        </p:txBody>
      </p:sp>
    </p:spTree>
    <p:extLst>
      <p:ext uri="{BB962C8B-B14F-4D97-AF65-F5344CB8AC3E}">
        <p14:creationId xmlns:p14="http://schemas.microsoft.com/office/powerpoint/2010/main" val="2315223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3BD1E-6ED6-4881-AD1B-9A956766D716}"/>
              </a:ext>
            </a:extLst>
          </p:cNvPr>
          <p:cNvSpPr>
            <a:spLocks noGrp="1"/>
          </p:cNvSpPr>
          <p:nvPr>
            <p:ph type="title"/>
          </p:nvPr>
        </p:nvSpPr>
        <p:spPr>
          <a:xfrm>
            <a:off x="838200" y="2766218"/>
            <a:ext cx="10515600" cy="1325563"/>
          </a:xfrm>
        </p:spPr>
        <p:txBody>
          <a:bodyPr/>
          <a:lstStyle/>
          <a:p>
            <a:pPr algn="ctr"/>
            <a:r>
              <a:rPr lang="zh-CN" altLang="en-US" dirty="0"/>
              <a:t>谢谢观看！</a:t>
            </a:r>
          </a:p>
        </p:txBody>
      </p:sp>
    </p:spTree>
    <p:extLst>
      <p:ext uri="{BB962C8B-B14F-4D97-AF65-F5344CB8AC3E}">
        <p14:creationId xmlns:p14="http://schemas.microsoft.com/office/powerpoint/2010/main" val="24772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55939-18D9-48A8-A10E-BDA0B05A19E8}"/>
              </a:ext>
            </a:extLst>
          </p:cNvPr>
          <p:cNvSpPr>
            <a:spLocks noGrp="1"/>
          </p:cNvSpPr>
          <p:nvPr>
            <p:ph type="title"/>
          </p:nvPr>
        </p:nvSpPr>
        <p:spPr>
          <a:xfrm>
            <a:off x="838200" y="876403"/>
            <a:ext cx="10515600" cy="696759"/>
          </a:xfrm>
        </p:spPr>
        <p:txBody>
          <a:bodyPr>
            <a:normAutofit/>
          </a:bodyPr>
          <a:lstStyle/>
          <a:p>
            <a:r>
              <a:rPr lang="zh-CN" altLang="en-US" sz="3200" dirty="0">
                <a:latin typeface="+mj-ea"/>
              </a:rPr>
              <a:t>蒙特卡罗学习</a:t>
            </a:r>
          </a:p>
        </p:txBody>
      </p:sp>
      <p:sp>
        <p:nvSpPr>
          <p:cNvPr id="3" name="内容占位符 2">
            <a:extLst>
              <a:ext uri="{FF2B5EF4-FFF2-40B4-BE49-F238E27FC236}">
                <a16:creationId xmlns:a16="http://schemas.microsoft.com/office/drawing/2014/main" id="{A8E63A16-9BEF-4EB8-A8DA-91D37913AA5D}"/>
              </a:ext>
            </a:extLst>
          </p:cNvPr>
          <p:cNvSpPr>
            <a:spLocks noGrp="1"/>
          </p:cNvSpPr>
          <p:nvPr>
            <p:ph idx="1"/>
          </p:nvPr>
        </p:nvSpPr>
        <p:spPr>
          <a:xfrm>
            <a:off x="838200" y="1856965"/>
            <a:ext cx="10515600" cy="5476568"/>
          </a:xfrm>
        </p:spPr>
        <p:txBody>
          <a:bodyPr>
            <a:normAutofit/>
          </a:bodyPr>
          <a:lstStyle/>
          <a:p>
            <a:pPr marL="285750" indent="-285750"/>
            <a:r>
              <a:rPr lang="zh-CN" altLang="en-US" sz="2400" dirty="0"/>
              <a:t>不是最优效率，但是是最优效果的方法</a:t>
            </a:r>
            <a:endParaRPr lang="en-US" altLang="zh-CN" sz="2400" dirty="0"/>
          </a:p>
          <a:p>
            <a:pPr marL="285750" indent="-285750"/>
            <a:r>
              <a:rPr lang="zh-CN" altLang="en-US" sz="2400" dirty="0"/>
              <a:t>直接从经验片段中学习</a:t>
            </a:r>
            <a:endParaRPr lang="en-US" altLang="zh-CN" sz="2400" dirty="0"/>
          </a:p>
          <a:p>
            <a:pPr marL="285750" indent="-285750"/>
            <a:r>
              <a:rPr lang="zh-CN" altLang="en-US" sz="2400" dirty="0"/>
              <a:t>免模型：无需知道</a:t>
            </a:r>
            <a:r>
              <a:rPr lang="en-US" altLang="zh-CN" sz="2400" dirty="0"/>
              <a:t>MDP</a:t>
            </a:r>
            <a:r>
              <a:rPr lang="zh-CN" altLang="en-US" sz="2400" dirty="0"/>
              <a:t>状态转移概率或回报的信息</a:t>
            </a:r>
            <a:endParaRPr lang="en-US" altLang="zh-CN" sz="2400" dirty="0"/>
          </a:p>
          <a:p>
            <a:pPr marL="285750" indent="-285750"/>
            <a:r>
              <a:rPr lang="zh-CN" altLang="en-US" sz="2400" dirty="0"/>
              <a:t>适用于片段化的任务，最后从完整的片段（即需要对所走轨迹中的每一步都考虑）中学习</a:t>
            </a:r>
            <a:endParaRPr lang="en-US" altLang="zh-CN" sz="2400" dirty="0"/>
          </a:p>
          <a:p>
            <a:pPr marL="285750" indent="-285750"/>
            <a:r>
              <a:rPr lang="en-US" altLang="zh-CN" sz="2400" dirty="0"/>
              <a:t>Value function=mean return</a:t>
            </a:r>
          </a:p>
          <a:p>
            <a:pPr marL="285750" indent="-285750"/>
            <a:r>
              <a:rPr lang="zh-CN" altLang="en-US" sz="2400" dirty="0"/>
              <a:t>只对片段化的</a:t>
            </a:r>
            <a:r>
              <a:rPr lang="en-US" altLang="zh-CN" sz="2400" dirty="0"/>
              <a:t>MDP</a:t>
            </a:r>
            <a:r>
              <a:rPr lang="zh-CN" altLang="en-US" sz="2400" dirty="0"/>
              <a:t>有效</a:t>
            </a:r>
            <a:endParaRPr lang="en-US" altLang="zh-CN" sz="2400" dirty="0"/>
          </a:p>
          <a:p>
            <a:pPr marL="0" indent="0">
              <a:buNone/>
            </a:pPr>
            <a:r>
              <a:rPr lang="zh-CN" altLang="en-US" sz="2400" dirty="0"/>
              <a:t>    所有片段即试验必须可以终止才可以计算出平均值。</a:t>
            </a:r>
            <a:endParaRPr lang="en-US" altLang="zh-CN" sz="2400" dirty="0"/>
          </a:p>
          <a:p>
            <a:pPr marL="0" indent="0">
              <a:buNone/>
            </a:pPr>
            <a:r>
              <a:rPr lang="zh-CN" altLang="en-US" sz="2400" dirty="0"/>
              <a:t>    试验需要进行多次。</a:t>
            </a:r>
            <a:endParaRPr lang="en-US" altLang="zh-CN" sz="2400" dirty="0"/>
          </a:p>
          <a:p>
            <a:pPr marL="0" indent="0">
              <a:buNone/>
            </a:pPr>
            <a:endParaRPr lang="zh-CN" altLang="en-US" dirty="0"/>
          </a:p>
        </p:txBody>
      </p:sp>
    </p:spTree>
    <p:extLst>
      <p:ext uri="{BB962C8B-B14F-4D97-AF65-F5344CB8AC3E}">
        <p14:creationId xmlns:p14="http://schemas.microsoft.com/office/powerpoint/2010/main" val="121593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4B268-2EBB-4947-8486-21BDA46086F6}"/>
              </a:ext>
            </a:extLst>
          </p:cNvPr>
          <p:cNvSpPr>
            <a:spLocks noGrp="1"/>
          </p:cNvSpPr>
          <p:nvPr>
            <p:ph type="title"/>
          </p:nvPr>
        </p:nvSpPr>
        <p:spPr>
          <a:xfrm>
            <a:off x="838200" y="403123"/>
            <a:ext cx="10515600" cy="1325563"/>
          </a:xfrm>
        </p:spPr>
        <p:txBody>
          <a:bodyPr>
            <a:normAutofit/>
          </a:bodyPr>
          <a:lstStyle/>
          <a:p>
            <a:r>
              <a:rPr lang="zh-CN" altLang="en-US" sz="3200" dirty="0">
                <a:latin typeface="+mj-ea"/>
              </a:rPr>
              <a:t>蒙特卡罗学习</a:t>
            </a:r>
            <a:br>
              <a:rPr lang="en-US" altLang="zh-CN" sz="3200" dirty="0">
                <a:latin typeface="+mj-ea"/>
              </a:rPr>
            </a:br>
            <a:r>
              <a:rPr lang="en-US" altLang="zh-CN" sz="3200" dirty="0">
                <a:latin typeface="+mj-ea"/>
              </a:rPr>
              <a:t>               </a:t>
            </a:r>
            <a:r>
              <a:rPr lang="en-US" altLang="zh-CN" sz="2800" dirty="0">
                <a:latin typeface="+mj-ea"/>
              </a:rPr>
              <a:t>——</a:t>
            </a:r>
            <a:r>
              <a:rPr lang="zh-CN" altLang="en-US" sz="2800" dirty="0">
                <a:latin typeface="+mj-ea"/>
              </a:rPr>
              <a:t>蒙特卡罗策略评估</a:t>
            </a:r>
            <a:endParaRPr lang="zh-CN" altLang="en-US" sz="3200" dirty="0">
              <a:latin typeface="+mj-ea"/>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D481EE-DCBF-4602-AF1D-0082F4FDF497}"/>
                  </a:ext>
                </a:extLst>
              </p:cNvPr>
              <p:cNvSpPr>
                <a:spLocks noGrp="1"/>
              </p:cNvSpPr>
              <p:nvPr>
                <p:ph idx="1"/>
              </p:nvPr>
            </p:nvSpPr>
            <p:spPr>
              <a:xfrm>
                <a:off x="838200" y="1915499"/>
                <a:ext cx="10515600" cy="5129314"/>
              </a:xfrm>
            </p:spPr>
            <p:txBody>
              <a:bodyPr>
                <a:normAutofit/>
              </a:bodyPr>
              <a:lstStyle/>
              <a:p>
                <a:r>
                  <a:rPr lang="zh-CN" altLang="en-US" sz="2400" dirty="0"/>
                  <a:t>任务：从给定的策略</a:t>
                </a:r>
                <a14:m>
                  <m:oMath xmlns:m="http://schemas.openxmlformats.org/officeDocument/2006/math">
                    <m:r>
                      <a:rPr lang="en-US" altLang="zh-CN" sz="2400" i="1" dirty="0" smtClean="0">
                        <a:latin typeface="Cambria Math" panose="02040503050406030204" pitchFamily="18" charset="0"/>
                      </a:rPr>
                      <m:t>𝜋</m:t>
                    </m:r>
                  </m:oMath>
                </a14:m>
                <a:r>
                  <a:rPr lang="zh-CN" altLang="en-US" sz="2400" dirty="0"/>
                  <a:t>下的经验片段中得到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m:rPr>
                            <m:sty m:val="p"/>
                          </m:rPr>
                          <a:rPr lang="en-US" altLang="zh-CN" sz="2400" i="1">
                            <a:latin typeface="Cambria Math" panose="02040503050406030204" pitchFamily="18" charset="0"/>
                          </a:rPr>
                          <m:t>π</m:t>
                        </m:r>
                      </m:sub>
                    </m:sSub>
                  </m:oMath>
                </a14:m>
                <a:endParaRPr lang="en-US" altLang="zh-CN" sz="2400" dirty="0"/>
              </a:p>
              <a:p>
                <a:pPr marL="0" indent="0" algn="ctr">
                  <a:buNone/>
                </a:pPr>
                <a:r>
                  <a:rPr lang="en-US" altLang="zh-CN" sz="2000" dirty="0"/>
                  <a:t>                   </a:t>
                </a:r>
                <a:r>
                  <a:rPr lang="zh-CN" altLang="en-US" sz="2000" dirty="0"/>
                  <a:t>策略</a:t>
                </a:r>
                <a14:m>
                  <m:oMath xmlns:m="http://schemas.openxmlformats.org/officeDocument/2006/math">
                    <m:r>
                      <a:rPr lang="en-US" altLang="zh-CN" sz="2000" i="1" dirty="0" smtClean="0">
                        <a:latin typeface="Cambria Math" panose="02040503050406030204" pitchFamily="18" charset="0"/>
                      </a:rPr>
                      <m:t>𝜋</m:t>
                    </m:r>
                  </m:oMath>
                </a14:m>
                <a:r>
                  <a:rPr lang="zh-CN" altLang="en-US" sz="2000" dirty="0"/>
                  <a:t>的轨迹（从策略和环境中取样出来）：</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𝑘</m:t>
                        </m:r>
                      </m:sub>
                    </m:sSub>
                  </m:oMath>
                </a14:m>
                <a:endParaRPr lang="en-US" altLang="zh-CN" dirty="0"/>
              </a:p>
              <a:p>
                <a:r>
                  <a:rPr lang="zh-CN" altLang="en-US" sz="2400" dirty="0"/>
                  <a:t>回报</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𝑡</m:t>
                        </m:r>
                      </m:sub>
                    </m:sSub>
                    <m:r>
                      <a:rPr lang="zh-CN" altLang="en-US" sz="2400" i="1" smtClean="0">
                        <a:latin typeface="Cambria Math" panose="02040503050406030204" pitchFamily="18" charset="0"/>
                      </a:rPr>
                      <m:t>：</m:t>
                    </m:r>
                  </m:oMath>
                </a14:m>
                <a:r>
                  <a:rPr lang="zh-CN" altLang="en-US" sz="2400" dirty="0"/>
                  <a:t>累积化折扣奖励</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zh-CN" altLang="en-US" sz="2000" i="1">
                          <a:latin typeface="Cambria Math" panose="02040503050406030204" pitchFamily="18" charset="0"/>
                        </a:rPr>
                        <m:t>𝛾</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𝛾</m:t>
                          </m:r>
                        </m:e>
                        <m:sup>
                          <m:r>
                            <a:rPr lang="en-US" altLang="zh-CN" sz="2000" i="1">
                              <a:latin typeface="Cambria Math" panose="02040503050406030204" pitchFamily="18" charset="0"/>
                            </a:rPr>
                            <m:t>𝑇</m:t>
                          </m:r>
                          <m:r>
                            <a:rPr lang="en-US" altLang="zh-CN" sz="2000" i="1">
                              <a:latin typeface="Cambria Math" panose="02040503050406030204" pitchFamily="18" charset="0"/>
                            </a:rPr>
                            <m:t>−1</m:t>
                          </m:r>
                        </m:sup>
                      </m:s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𝑇</m:t>
                          </m:r>
                        </m:sub>
                      </m:sSub>
                    </m:oMath>
                  </m:oMathPara>
                </a14:m>
                <a:endParaRPr lang="en-US" altLang="zh-CN" dirty="0"/>
              </a:p>
              <a:p>
                <a:r>
                  <a:rPr lang="zh-CN" altLang="en-US" sz="2400" dirty="0"/>
                  <a:t>状态值函数：状态为</a:t>
                </a:r>
                <a14:m>
                  <m:oMath xmlns:m="http://schemas.openxmlformats.org/officeDocument/2006/math">
                    <m:r>
                      <a:rPr lang="en-US" altLang="zh-CN" sz="2400" b="0" i="1" smtClean="0">
                        <a:latin typeface="Cambria Math" panose="02040503050406030204" pitchFamily="18" charset="0"/>
                      </a:rPr>
                      <m:t>𝑠</m:t>
                    </m:r>
                  </m:oMath>
                </a14:m>
                <a:r>
                  <a:rPr lang="zh-CN" altLang="en-US" sz="2400" dirty="0"/>
                  <a:t>下的期望回报</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zh-CN" altLang="en-US" sz="2000" i="1">
                              <a:latin typeface="Cambria Math" panose="02040503050406030204" pitchFamily="18" charset="0"/>
                            </a:rPr>
                            <m:t>𝜋</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zh-CN" altLang="en-US" sz="2000" i="1">
                              <a:latin typeface="Cambria Math" panose="02040503050406030204" pitchFamily="18" charset="0"/>
                            </a:rPr>
                            <m:t>𝜋</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m:oMathPara>
                </a14:m>
                <a:endParaRPr lang="en-US" altLang="zh-CN" sz="2000" dirty="0"/>
              </a:p>
              <a:p>
                <a:pPr marL="0" indent="0">
                  <a:buNone/>
                </a:pPr>
                <a:endParaRPr lang="en-US" altLang="zh-CN" sz="2000" dirty="0"/>
              </a:p>
              <a:p>
                <a:pPr marL="0" indent="0">
                  <a:buNone/>
                </a:pPr>
                <a:r>
                  <a:rPr lang="en-US" altLang="zh-CN" sz="2000" dirty="0"/>
                  <a:t>Note:</a:t>
                </a:r>
              </a:p>
              <a:p>
                <a:pPr marL="0" indent="0">
                  <a:buNone/>
                </a:pPr>
                <a:r>
                  <a:rPr lang="zh-CN" altLang="en-US" sz="2000" dirty="0"/>
                  <a:t>蒙特卡罗方法为免模型强化学习方法，我们无法预测状态转移概率</a:t>
                </a:r>
                <a14:m>
                  <m:oMath xmlns:m="http://schemas.openxmlformats.org/officeDocument/2006/math">
                    <m:r>
                      <a:rPr lang="en-US" altLang="zh-CN" sz="2000" i="1" dirty="0" smtClean="0">
                        <a:solidFill>
                          <a:schemeClr val="tx1"/>
                        </a:solidFill>
                        <a:latin typeface="Cambria Math" panose="02040503050406030204" pitchFamily="18" charset="0"/>
                      </a:rPr>
                      <m:t>𝑃</m:t>
                    </m:r>
                    <m:r>
                      <a:rPr lang="en-US" altLang="zh-CN" sz="2000" i="1" dirty="0" smtClean="0">
                        <a:solidFill>
                          <a:srgbClr val="FF0000"/>
                        </a:solidFill>
                        <a:latin typeface="Cambria Math" panose="02040503050406030204" pitchFamily="18" charset="0"/>
                      </a:rPr>
                      <m:t> </m:t>
                    </m:r>
                  </m:oMath>
                </a14:m>
                <a:r>
                  <a:rPr lang="zh-CN" altLang="en-US" sz="2000" dirty="0"/>
                  <a:t>，无法实现递归形式，所以在策略评估中使用经验均值回报来代替期望回报。（对应了每次遵循策略</a:t>
                </a:r>
                <a14:m>
                  <m:oMath xmlns:m="http://schemas.openxmlformats.org/officeDocument/2006/math">
                    <m:r>
                      <a:rPr lang="en-US" altLang="zh-CN" sz="2000" i="1" dirty="0">
                        <a:latin typeface="Cambria Math" panose="02040503050406030204" pitchFamily="18" charset="0"/>
                      </a:rPr>
                      <m:t>𝜋</m:t>
                    </m:r>
                  </m:oMath>
                </a14:m>
                <a:r>
                  <a:rPr lang="zh-CN" altLang="en-US" sz="2000" dirty="0"/>
                  <a:t>进行的试验都需要结束和试验要进行多次条件）</a:t>
                </a:r>
                <a:endParaRPr lang="en-US" altLang="zh-CN" sz="2000" dirty="0">
                  <a:solidFill>
                    <a:srgbClr val="FF0000"/>
                  </a:solidFill>
                </a:endParaRPr>
              </a:p>
            </p:txBody>
          </p:sp>
        </mc:Choice>
        <mc:Fallback xmlns="">
          <p:sp>
            <p:nvSpPr>
              <p:cNvPr id="3" name="内容占位符 2">
                <a:extLst>
                  <a:ext uri="{FF2B5EF4-FFF2-40B4-BE49-F238E27FC236}">
                    <a16:creationId xmlns:a16="http://schemas.microsoft.com/office/drawing/2014/main" id="{BFD481EE-DCBF-4602-AF1D-0082F4FDF497}"/>
                  </a:ext>
                </a:extLst>
              </p:cNvPr>
              <p:cNvSpPr>
                <a:spLocks noGrp="1" noRot="1" noChangeAspect="1" noMove="1" noResize="1" noEditPoints="1" noAdjustHandles="1" noChangeArrowheads="1" noChangeShapeType="1" noTextEdit="1"/>
              </p:cNvSpPr>
              <p:nvPr>
                <p:ph idx="1"/>
              </p:nvPr>
            </p:nvSpPr>
            <p:spPr>
              <a:xfrm>
                <a:off x="838200" y="1915499"/>
                <a:ext cx="10515600" cy="5129314"/>
              </a:xfrm>
              <a:blipFill>
                <a:blip r:embed="rId2"/>
                <a:stretch>
                  <a:fillRect l="-812" t="-1544"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115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CF570-A197-4329-8A4D-58350BE38D41}"/>
              </a:ext>
            </a:extLst>
          </p:cNvPr>
          <p:cNvSpPr>
            <a:spLocks noGrp="1"/>
          </p:cNvSpPr>
          <p:nvPr>
            <p:ph type="title"/>
          </p:nvPr>
        </p:nvSpPr>
        <p:spPr>
          <a:xfrm>
            <a:off x="838200" y="31287"/>
            <a:ext cx="10515600" cy="1325563"/>
          </a:xfrm>
        </p:spPr>
        <p:txBody>
          <a:bodyPr>
            <a:normAutofit/>
          </a:bodyPr>
          <a:lstStyle/>
          <a:p>
            <a:r>
              <a:rPr lang="zh-CN" altLang="en-US" sz="3200" dirty="0">
                <a:latin typeface="+mj-ea"/>
              </a:rPr>
              <a:t>蒙特卡罗策略评估</a:t>
            </a:r>
            <a:br>
              <a:rPr lang="en-US" altLang="zh-CN" sz="3200" dirty="0">
                <a:latin typeface="+mj-ea"/>
              </a:rPr>
            </a:br>
            <a:r>
              <a:rPr lang="en-US" altLang="zh-CN" sz="3200" dirty="0">
                <a:latin typeface="+mj-ea"/>
              </a:rPr>
              <a:t>                       </a:t>
            </a:r>
            <a:r>
              <a:rPr lang="en-US" altLang="zh-CN" sz="2800" dirty="0">
                <a:latin typeface="+mj-ea"/>
              </a:rPr>
              <a:t>——</a:t>
            </a:r>
            <a:r>
              <a:rPr lang="zh-CN" altLang="en-US" sz="2800" dirty="0">
                <a:latin typeface="+mj-ea"/>
              </a:rPr>
              <a:t>初访蒙特卡罗策略评估</a:t>
            </a:r>
            <a:endParaRPr lang="zh-CN" altLang="en-US" sz="3200" dirty="0">
              <a:latin typeface="+mj-ea"/>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64A51A-C7A6-4A8C-8C90-44FCD6B82CFB}"/>
                  </a:ext>
                </a:extLst>
              </p:cNvPr>
              <p:cNvSpPr>
                <a:spLocks noGrp="1"/>
              </p:cNvSpPr>
              <p:nvPr>
                <p:ph idx="1"/>
              </p:nvPr>
            </p:nvSpPr>
            <p:spPr>
              <a:xfrm>
                <a:off x="838200" y="1219198"/>
                <a:ext cx="10515600" cy="5501150"/>
              </a:xfrm>
            </p:spPr>
            <p:txBody>
              <a:bodyPr>
                <a:normAutofit lnSpcReduction="10000"/>
              </a:bodyPr>
              <a:lstStyle/>
              <a:p>
                <a:r>
                  <a:rPr lang="zh-CN" altLang="en-US" sz="2400" dirty="0"/>
                  <a:t>目标：评估状态</a:t>
                </a:r>
                <a14:m>
                  <m:oMath xmlns:m="http://schemas.openxmlformats.org/officeDocument/2006/math">
                    <m:r>
                      <a:rPr lang="en-US" altLang="zh-CN" sz="2400" i="1" dirty="0" smtClean="0">
                        <a:latin typeface="Cambria Math" panose="02040503050406030204" pitchFamily="18" charset="0"/>
                      </a:rPr>
                      <m:t>𝑠</m:t>
                    </m:r>
                  </m:oMath>
                </a14:m>
                <a:endParaRPr lang="en-US" altLang="zh-CN" sz="2400" dirty="0"/>
              </a:p>
              <a:p>
                <a:r>
                  <a:rPr lang="zh-CN" altLang="en-US" sz="2400" dirty="0"/>
                  <a:t>怎么做？</a:t>
                </a:r>
                <a:endParaRPr lang="en-US" altLang="zh-CN" sz="24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a:buFont typeface="Wingdings" panose="05000000000000000000" pitchFamily="2" charset="2"/>
                  <a:buChar char="Ø"/>
                </a:pPr>
                <a:r>
                  <a:rPr lang="zh-CN" altLang="en-US" sz="2000" dirty="0"/>
                  <a:t>在每次试验中，当状态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t>第一次出现时，增加计数器</a:t>
                </a:r>
                <a14:m>
                  <m:oMath xmlns:m="http://schemas.openxmlformats.org/officeDocument/2006/math">
                    <m:r>
                      <a:rPr lang="en-US" altLang="zh-CN" sz="2000" b="0" i="1" smtClean="0">
                        <a:latin typeface="Cambria Math" panose="02040503050406030204" pitchFamily="18" charset="0"/>
                      </a:rPr>
                      <m:t>𝑁</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+1</m:t>
                    </m:r>
                  </m:oMath>
                </a14:m>
                <a:r>
                  <a:rPr lang="zh-CN" altLang="en-US" sz="2000" dirty="0"/>
                  <a:t>，</a:t>
                </a:r>
                <a:r>
                  <a:rPr lang="en-US" altLang="zh-CN" sz="2000" b="0" dirty="0"/>
                  <a:t> </a:t>
                </a:r>
                <a14:m>
                  <m:oMath xmlns:m="http://schemas.openxmlformats.org/officeDocument/2006/math">
                    <m:r>
                      <a:rPr lang="en-US" altLang="zh-CN" sz="2000" b="0" i="1" smtClean="0">
                        <a:latin typeface="Cambria Math" panose="02040503050406030204" pitchFamily="18" charset="0"/>
                      </a:rPr>
                      <m:t>𝑁</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oMath>
                </a14:m>
                <a:r>
                  <a:rPr lang="zh-CN" altLang="en-US" sz="2000" dirty="0"/>
                  <a:t>代表机器在这所有次试验中访问轨迹状态</a:t>
                </a:r>
                <a14:m>
                  <m:oMath xmlns:m="http://schemas.openxmlformats.org/officeDocument/2006/math">
                    <m:r>
                      <a:rPr lang="en-US" altLang="zh-CN" sz="2000" i="1" dirty="0" smtClean="0">
                        <a:latin typeface="Cambria Math" panose="02040503050406030204" pitchFamily="18" charset="0"/>
                      </a:rPr>
                      <m:t>𝑠</m:t>
                    </m:r>
                  </m:oMath>
                </a14:m>
                <a:r>
                  <a:rPr lang="zh-CN" altLang="en-US" sz="2000" dirty="0"/>
                  <a:t>第一次出现的次数</a:t>
                </a:r>
                <a:endParaRPr lang="en-US" altLang="zh-CN" sz="2000" dirty="0"/>
              </a:p>
              <a:p>
                <a:pPr>
                  <a:buFont typeface="Wingdings" panose="05000000000000000000" pitchFamily="2" charset="2"/>
                  <a:buChar char="Ø"/>
                </a:pPr>
                <a:r>
                  <a:rPr lang="zh-CN" altLang="en-US" sz="2000" dirty="0"/>
                  <a:t>从状态</a:t>
                </a:r>
                <a14:m>
                  <m:oMath xmlns:m="http://schemas.openxmlformats.org/officeDocument/2006/math">
                    <m:r>
                      <a:rPr lang="en-US" altLang="zh-CN" sz="2000" b="0" i="1" smtClean="0">
                        <a:latin typeface="Cambria Math" panose="02040503050406030204" pitchFamily="18" charset="0"/>
                      </a:rPr>
                      <m:t>𝑠</m:t>
                    </m:r>
                  </m:oMath>
                </a14:m>
                <a:r>
                  <a:rPr lang="zh-CN" altLang="en-US" sz="2000" dirty="0"/>
                  <a:t>开始，把之后机器轨迹上所得反馈回报累加得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如图第一次试验状态</a:t>
                </a:r>
                <a14:m>
                  <m:oMath xmlns:m="http://schemas.openxmlformats.org/officeDocument/2006/math">
                    <m:r>
                      <a:rPr lang="en-US" altLang="zh-CN" sz="2000" i="1">
                        <a:latin typeface="Cambria Math" panose="02040503050406030204" pitchFamily="18" charset="0"/>
                      </a:rPr>
                      <m:t>𝑠</m:t>
                    </m:r>
                  </m:oMath>
                </a14:m>
                <a:r>
                  <a:rPr lang="zh-CN" altLang="en-US" sz="2000" dirty="0"/>
                  <a:t>第一次出现时的回报为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b="0" i="1" smtClean="0">
                            <a:latin typeface="Cambria Math" panose="02040503050406030204" pitchFamily="18" charset="0"/>
                          </a:rPr>
                          <m:t>11</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a14:m>
                <a:r>
                  <a:rPr lang="zh-CN" altLang="en-US" sz="2000" dirty="0"/>
                  <a:t>，第二次试验状态</a:t>
                </a:r>
                <a14:m>
                  <m:oMath xmlns:m="http://schemas.openxmlformats.org/officeDocument/2006/math">
                    <m:r>
                      <a:rPr lang="en-US" altLang="zh-CN" sz="2000" i="1">
                        <a:latin typeface="Cambria Math" panose="02040503050406030204" pitchFamily="18" charset="0"/>
                      </a:rPr>
                      <m:t>𝑠</m:t>
                    </m:r>
                  </m:oMath>
                </a14:m>
                <a:r>
                  <a:rPr lang="zh-CN" altLang="en-US" sz="2000" dirty="0"/>
                  <a:t>第一次出现时的回报为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b="0" i="1" smtClean="0">
                            <a:latin typeface="Cambria Math" panose="02040503050406030204" pitchFamily="18" charset="0"/>
                          </a:rPr>
                          <m:t>21</m:t>
                        </m:r>
                      </m:sub>
                    </m:sSub>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a14:m>
                <a:endParaRPr lang="en-US" altLang="zh-CN" sz="2000" dirty="0"/>
              </a:p>
              <a:p>
                <a:pPr>
                  <a:buFont typeface="Wingdings" panose="05000000000000000000" pitchFamily="2" charset="2"/>
                  <a:buChar char="Ø"/>
                </a:pPr>
                <a:r>
                  <a:rPr lang="zh-CN" altLang="en-US" sz="2000" dirty="0"/>
                  <a:t>实现</a:t>
                </a:r>
                <a:r>
                  <a:rPr lang="en-US" altLang="zh-CN" sz="2000" dirty="0"/>
                  <a:t>k</a:t>
                </a:r>
                <a:r>
                  <a:rPr lang="zh-CN" altLang="en-US" sz="2000" dirty="0"/>
                  <a:t>次试验，</a:t>
                </a:r>
                <a14:m>
                  <m:oMath xmlns:m="http://schemas.openxmlformats.org/officeDocument/2006/math">
                    <m:r>
                      <a:rPr lang="en-US" altLang="zh-CN" sz="2000" i="1" dirty="0" smtClean="0">
                        <a:latin typeface="Cambria Math" panose="02040503050406030204" pitchFamily="18" charset="0"/>
                      </a:rPr>
                      <m:t>𝑣</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e>
                    </m:d>
                    <m:r>
                      <a:rPr lang="en-US" altLang="zh-CN" sz="2000" b="0" i="1" dirty="0"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i="1">
                            <a:latin typeface="Cambria Math" panose="02040503050406030204" pitchFamily="18" charset="0"/>
                          </a:rPr>
                          <m:t>11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𝐺</m:t>
                        </m:r>
                      </m:e>
                      <m:sub>
                        <m:r>
                          <a:rPr lang="en-US" altLang="zh-CN" sz="2000" b="0" i="1" smtClean="0">
                            <a:latin typeface="Cambria Math" panose="02040503050406030204" pitchFamily="18" charset="0"/>
                          </a:rPr>
                          <m:t>𝑘</m:t>
                        </m:r>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dirty="0"/>
              </a:p>
              <a:p>
                <a:pPr>
                  <a:buFont typeface="Wingdings" panose="05000000000000000000" pitchFamily="2" charset="2"/>
                  <a:buChar char="Ø"/>
                </a:pPr>
                <a:r>
                  <a:rPr lang="zh-CN" altLang="en-US" sz="2000" dirty="0"/>
                  <a:t>根据大数定律：</a:t>
                </a:r>
                <a:r>
                  <a:rPr lang="en-US" altLang="zh-CN" sz="2000" dirty="0"/>
                  <a:t> </a:t>
                </a:r>
                <a14:m>
                  <m:oMath xmlns:m="http://schemas.openxmlformats.org/officeDocument/2006/math">
                    <m:r>
                      <a:rPr lang="en-US" altLang="zh-CN" sz="2000" i="1" dirty="0">
                        <a:latin typeface="Cambria Math" panose="02040503050406030204" pitchFamily="18" charset="0"/>
                      </a:rPr>
                      <m:t>𝑣</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𝑠</m:t>
                        </m:r>
                      </m:e>
                    </m:d>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𝑣</m:t>
                        </m:r>
                      </m:e>
                      <m:sub>
                        <m:r>
                          <a:rPr lang="zh-CN" altLang="en-US" sz="2000" i="1" dirty="0" smtClean="0">
                            <a:latin typeface="Cambria Math" panose="02040503050406030204" pitchFamily="18" charset="0"/>
                          </a:rPr>
                          <m:t>𝜋</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e>
                    </m:d>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𝑎𝑠</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𝑁</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𝑠</m:t>
                    </m:r>
                    <m:r>
                      <a:rPr lang="en-US" altLang="zh-CN" sz="2000" b="0" i="1" dirty="0" smtClean="0">
                        <a:latin typeface="Cambria Math" panose="02040503050406030204" pitchFamily="18" charset="0"/>
                      </a:rPr>
                      <m:t>)→∞</m:t>
                    </m:r>
                  </m:oMath>
                </a14:m>
                <a:endParaRPr lang="en-US" altLang="zh-CN" sz="2000" dirty="0"/>
              </a:p>
              <a:p>
                <a:pPr marL="0" indent="0">
                  <a:buNone/>
                </a:pPr>
                <a:r>
                  <a:rPr lang="en-US" altLang="zh-CN" sz="2000" dirty="0">
                    <a:latin typeface="+mn-ea"/>
                  </a:rPr>
                  <a:t>Note:</a:t>
                </a:r>
              </a:p>
              <a:p>
                <a:pPr marL="0" indent="0">
                  <a:buNone/>
                </a:pPr>
                <a:r>
                  <a:rPr lang="zh-CN" altLang="en-US" sz="2000" dirty="0">
                    <a:latin typeface="+mn-ea"/>
                  </a:rPr>
                  <a:t>大数定律：随机变量序列的算术平均值向随机变量各数学期望的算术平均值收敛的定律。简单来讲，</a:t>
                </a:r>
                <a:r>
                  <a:rPr lang="zh-CN" altLang="en-US" sz="2200" dirty="0"/>
                  <a:t>在试验不变的条件下，</a:t>
                </a:r>
                <a:r>
                  <a:rPr lang="zh-CN" altLang="en-US" sz="2200" dirty="0">
                    <a:solidFill>
                      <a:srgbClr val="FF0000"/>
                    </a:solidFill>
                  </a:rPr>
                  <a:t>重复试验多次</a:t>
                </a:r>
                <a:r>
                  <a:rPr lang="zh-CN" altLang="en-US" sz="2200" dirty="0"/>
                  <a:t>，随机事件的频率近似于它的概率</a:t>
                </a:r>
                <a:endParaRPr lang="en-US" altLang="zh-CN" sz="2200" dirty="0">
                  <a:latin typeface="+mn-ea"/>
                </a:endParaRPr>
              </a:p>
              <a:p>
                <a:pPr marL="0" indent="0">
                  <a:buNone/>
                </a:pPr>
                <a:endParaRPr lang="en-US" altLang="zh-CN" sz="1900" dirty="0">
                  <a:latin typeface="+mn-ea"/>
                </a:endParaRPr>
              </a:p>
              <a:p>
                <a:pPr marL="0" indent="0">
                  <a:buNone/>
                </a:pPr>
                <a:endParaRPr lang="zh-CN" altLang="en-US" sz="2000" dirty="0"/>
              </a:p>
            </p:txBody>
          </p:sp>
        </mc:Choice>
        <mc:Fallback xmlns="">
          <p:sp>
            <p:nvSpPr>
              <p:cNvPr id="3" name="内容占位符 2">
                <a:extLst>
                  <a:ext uri="{FF2B5EF4-FFF2-40B4-BE49-F238E27FC236}">
                    <a16:creationId xmlns:a16="http://schemas.microsoft.com/office/drawing/2014/main" id="{3364A51A-C7A6-4A8C-8C90-44FCD6B82CFB}"/>
                  </a:ext>
                </a:extLst>
              </p:cNvPr>
              <p:cNvSpPr>
                <a:spLocks noGrp="1" noRot="1" noChangeAspect="1" noMove="1" noResize="1" noEditPoints="1" noAdjustHandles="1" noChangeArrowheads="1" noChangeShapeType="1" noTextEdit="1"/>
              </p:cNvSpPr>
              <p:nvPr>
                <p:ph idx="1"/>
              </p:nvPr>
            </p:nvSpPr>
            <p:spPr>
              <a:xfrm>
                <a:off x="838200" y="1219198"/>
                <a:ext cx="10515600" cy="5501150"/>
              </a:xfrm>
              <a:blipFill>
                <a:blip r:embed="rId2"/>
                <a:stretch>
                  <a:fillRect l="-812" t="-1996"/>
                </a:stretch>
              </a:blipFill>
            </p:spPr>
            <p:txBody>
              <a:bodyPr/>
              <a:lstStyle/>
              <a:p>
                <a:r>
                  <a:rPr lang="zh-CN" altLang="en-US">
                    <a:noFill/>
                  </a:rPr>
                  <a:t> </a:t>
                </a:r>
              </a:p>
            </p:txBody>
          </p:sp>
        </mc:Fallback>
      </mc:AlternateContent>
      <p:pic>
        <p:nvPicPr>
          <p:cNvPr id="5" name="图片 4" descr="图片包含 物体&#10;&#10;已生成高可信度的说明">
            <a:extLst>
              <a:ext uri="{FF2B5EF4-FFF2-40B4-BE49-F238E27FC236}">
                <a16:creationId xmlns:a16="http://schemas.microsoft.com/office/drawing/2014/main" id="{4A2DB270-051F-4C46-BD2E-F20694915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955" y="2154894"/>
            <a:ext cx="4547107" cy="1274106"/>
          </a:xfrm>
          <a:prstGeom prst="rect">
            <a:avLst/>
          </a:prstGeom>
        </p:spPr>
      </p:pic>
    </p:spTree>
    <p:extLst>
      <p:ext uri="{BB962C8B-B14F-4D97-AF65-F5344CB8AC3E}">
        <p14:creationId xmlns:p14="http://schemas.microsoft.com/office/powerpoint/2010/main" val="2485438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EE52FD-D4FC-462F-867E-5C1C15220EDD}"/>
              </a:ext>
            </a:extLst>
          </p:cNvPr>
          <p:cNvSpPr>
            <a:spLocks noGrp="1"/>
          </p:cNvSpPr>
          <p:nvPr>
            <p:ph type="title"/>
          </p:nvPr>
        </p:nvSpPr>
        <p:spPr>
          <a:xfrm>
            <a:off x="838200" y="138983"/>
            <a:ext cx="10515600" cy="1325563"/>
          </a:xfrm>
        </p:spPr>
        <p:txBody>
          <a:bodyPr>
            <a:normAutofit/>
          </a:bodyPr>
          <a:lstStyle/>
          <a:p>
            <a:r>
              <a:rPr lang="zh-CN" altLang="en-US" sz="3200" dirty="0">
                <a:latin typeface="+mn-ea"/>
              </a:rPr>
              <a:t>蒙特卡罗策略评估</a:t>
            </a:r>
            <a:br>
              <a:rPr lang="en-US" altLang="zh-CN" sz="3200" dirty="0">
                <a:latin typeface="+mn-ea"/>
              </a:rPr>
            </a:br>
            <a:r>
              <a:rPr lang="en-US" altLang="zh-CN" sz="3200" dirty="0">
                <a:latin typeface="+mn-ea"/>
              </a:rPr>
              <a:t>                       </a:t>
            </a:r>
            <a:r>
              <a:rPr lang="en-US" altLang="zh-CN" sz="2800" dirty="0">
                <a:latin typeface="+mn-ea"/>
              </a:rPr>
              <a:t>——</a:t>
            </a:r>
            <a:r>
              <a:rPr lang="zh-CN" altLang="en-US" sz="2800" dirty="0">
                <a:latin typeface="+mn-ea"/>
              </a:rPr>
              <a:t>每访蒙特卡罗策略评估</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7AA2A7-34FD-44B0-8935-CFC03B798944}"/>
                  </a:ext>
                </a:extLst>
              </p:cNvPr>
              <p:cNvSpPr>
                <a:spLocks noGrp="1"/>
              </p:cNvSpPr>
              <p:nvPr>
                <p:ph idx="1"/>
              </p:nvPr>
            </p:nvSpPr>
            <p:spPr>
              <a:xfrm>
                <a:off x="838199" y="1585657"/>
                <a:ext cx="10515600" cy="5113235"/>
              </a:xfrm>
            </p:spPr>
            <p:txBody>
              <a:bodyPr>
                <a:normAutofit fontScale="92500"/>
              </a:bodyPr>
              <a:lstStyle/>
              <a:p>
                <a:r>
                  <a:rPr lang="zh-CN" altLang="en-US" sz="2600" dirty="0"/>
                  <a:t>目标：评估状态</a:t>
                </a:r>
                <a14:m>
                  <m:oMath xmlns:m="http://schemas.openxmlformats.org/officeDocument/2006/math">
                    <m:r>
                      <a:rPr lang="en-US" altLang="zh-CN" sz="2600" i="1" dirty="0">
                        <a:latin typeface="Cambria Math" panose="02040503050406030204" pitchFamily="18" charset="0"/>
                      </a:rPr>
                      <m:t>𝑠</m:t>
                    </m:r>
                  </m:oMath>
                </a14:m>
                <a:endParaRPr lang="en-US" altLang="zh-CN" sz="2600" dirty="0"/>
              </a:p>
              <a:p>
                <a:r>
                  <a:rPr lang="zh-CN" altLang="en-US" sz="2600" dirty="0"/>
                  <a:t>怎么做？</a:t>
                </a:r>
                <a:endParaRPr lang="en-US" altLang="zh-CN" sz="2600" dirty="0"/>
              </a:p>
              <a:p>
                <a:endParaRPr lang="en-US" altLang="zh-CN" sz="2400" dirty="0"/>
              </a:p>
              <a:p>
                <a:endParaRPr lang="en-US" altLang="zh-CN" sz="2400" dirty="0"/>
              </a:p>
              <a:p>
                <a:pPr marL="0" indent="0">
                  <a:buNone/>
                </a:pPr>
                <a:endParaRPr lang="en-US" altLang="zh-CN" sz="2400" dirty="0"/>
              </a:p>
              <a:p>
                <a:pPr>
                  <a:buFont typeface="Wingdings" panose="05000000000000000000" pitchFamily="2" charset="2"/>
                  <a:buChar char="Ø"/>
                </a:pPr>
                <a:r>
                  <a:rPr lang="zh-CN" altLang="en-US" sz="2200" dirty="0"/>
                  <a:t>在每次试验中，每次状态</a:t>
                </a:r>
                <a14:m>
                  <m:oMath xmlns:m="http://schemas.openxmlformats.org/officeDocument/2006/math">
                    <m:r>
                      <a:rPr lang="en-US" altLang="zh-CN" sz="2200" i="1" dirty="0">
                        <a:latin typeface="Cambria Math" panose="02040503050406030204" pitchFamily="18" charset="0"/>
                      </a:rPr>
                      <m:t>𝑠</m:t>
                    </m:r>
                  </m:oMath>
                </a14:m>
                <a:r>
                  <a:rPr lang="zh-CN" altLang="en-US" sz="2200" dirty="0"/>
                  <a:t>出现时，增加计数器</a:t>
                </a:r>
                <a14:m>
                  <m:oMath xmlns:m="http://schemas.openxmlformats.org/officeDocument/2006/math">
                    <m:r>
                      <a:rPr lang="en-US" altLang="zh-CN" sz="2200" i="1">
                        <a:latin typeface="Cambria Math" panose="02040503050406030204" pitchFamily="18" charset="0"/>
                      </a:rPr>
                      <m:t>𝑁</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r>
                      <a:rPr lang="en-US" altLang="zh-CN" sz="2200" i="1">
                        <a:latin typeface="Cambria Math" panose="02040503050406030204" pitchFamily="18" charset="0"/>
                      </a:rPr>
                      <m:t>=</m:t>
                    </m:r>
                    <m:r>
                      <a:rPr lang="en-US" altLang="zh-CN" sz="2200" i="1">
                        <a:latin typeface="Cambria Math" panose="02040503050406030204" pitchFamily="18" charset="0"/>
                      </a:rPr>
                      <m:t>𝑁</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r>
                      <a:rPr lang="en-US" altLang="zh-CN" sz="2200" i="1">
                        <a:latin typeface="Cambria Math" panose="02040503050406030204" pitchFamily="18" charset="0"/>
                      </a:rPr>
                      <m:t>+1</m:t>
                    </m:r>
                  </m:oMath>
                </a14:m>
                <a:r>
                  <a:rPr lang="zh-CN" altLang="en-US" sz="2200" dirty="0"/>
                  <a:t>，</a:t>
                </a:r>
                <a:r>
                  <a:rPr lang="en-US" altLang="zh-CN" sz="2200" dirty="0"/>
                  <a:t> </a:t>
                </a:r>
                <a14:m>
                  <m:oMath xmlns:m="http://schemas.openxmlformats.org/officeDocument/2006/math">
                    <m:r>
                      <a:rPr lang="en-US" altLang="zh-CN" sz="2200" i="1">
                        <a:latin typeface="Cambria Math" panose="02040503050406030204" pitchFamily="18" charset="0"/>
                      </a:rPr>
                      <m:t>𝑁</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oMath>
                </a14:m>
                <a:r>
                  <a:rPr lang="zh-CN" altLang="en-US" sz="2200" dirty="0"/>
                  <a:t>代表机器在这所有次试验中访问轨迹状态</a:t>
                </a:r>
                <a14:m>
                  <m:oMath xmlns:m="http://schemas.openxmlformats.org/officeDocument/2006/math">
                    <m:r>
                      <a:rPr lang="en-US" altLang="zh-CN" sz="2200" i="1" dirty="0">
                        <a:latin typeface="Cambria Math" panose="02040503050406030204" pitchFamily="18" charset="0"/>
                      </a:rPr>
                      <m:t>𝑠</m:t>
                    </m:r>
                  </m:oMath>
                </a14:m>
                <a:r>
                  <a:rPr lang="zh-CN" altLang="en-US" sz="2200" dirty="0"/>
                  <a:t>出现的次数</a:t>
                </a:r>
                <a:endParaRPr lang="en-US" altLang="zh-CN" sz="2200" dirty="0"/>
              </a:p>
              <a:p>
                <a:pPr>
                  <a:buFont typeface="Wingdings" panose="05000000000000000000" pitchFamily="2" charset="2"/>
                  <a:buChar char="Ø"/>
                </a:pPr>
                <a:r>
                  <a:rPr lang="zh-CN" altLang="en-US" sz="2200" dirty="0"/>
                  <a:t>状态</a:t>
                </a:r>
                <a14:m>
                  <m:oMath xmlns:m="http://schemas.openxmlformats.org/officeDocument/2006/math">
                    <m:r>
                      <a:rPr lang="en-US" altLang="zh-CN" sz="2200" i="1">
                        <a:latin typeface="Cambria Math" panose="02040503050406030204" pitchFamily="18" charset="0"/>
                      </a:rPr>
                      <m:t>𝑠</m:t>
                    </m:r>
                  </m:oMath>
                </a14:m>
                <a:r>
                  <a:rPr lang="zh-CN" altLang="en-US" sz="2200" dirty="0"/>
                  <a:t>出现开始，把之后机器轨迹上所得反馈回报累加得</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𝑡</m:t>
                        </m:r>
                      </m:sub>
                    </m:sSub>
                    <m:r>
                      <a:rPr lang="en-US" altLang="zh-CN" sz="2200" i="1">
                        <a:latin typeface="Cambria Math" panose="02040503050406030204" pitchFamily="18" charset="0"/>
                      </a:rPr>
                      <m:t>(</m:t>
                    </m:r>
                    <m:r>
                      <a:rPr lang="en-US" altLang="zh-CN" sz="2200" i="1">
                        <a:latin typeface="Cambria Math" panose="02040503050406030204" pitchFamily="18" charset="0"/>
                      </a:rPr>
                      <m:t>𝑠</m:t>
                    </m:r>
                    <m:r>
                      <a:rPr lang="en-US" altLang="zh-CN" sz="2200" i="1">
                        <a:latin typeface="Cambria Math" panose="02040503050406030204" pitchFamily="18" charset="0"/>
                      </a:rPr>
                      <m:t>)</m:t>
                    </m:r>
                  </m:oMath>
                </a14:m>
                <a:r>
                  <a:rPr lang="zh-CN" altLang="en-US" sz="2200" dirty="0"/>
                  <a:t>，如图第一次试验状态</a:t>
                </a:r>
                <a14:m>
                  <m:oMath xmlns:m="http://schemas.openxmlformats.org/officeDocument/2006/math">
                    <m:r>
                      <a:rPr lang="en-US" altLang="zh-CN" sz="2200" i="1">
                        <a:latin typeface="Cambria Math" panose="02040503050406030204" pitchFamily="18" charset="0"/>
                      </a:rPr>
                      <m:t>𝑠</m:t>
                    </m:r>
                  </m:oMath>
                </a14:m>
                <a:r>
                  <a:rPr lang="zh-CN" altLang="en-US" sz="2200" dirty="0"/>
                  <a:t>第一次出现时的回报为</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11</m:t>
                        </m:r>
                      </m:sub>
                    </m:sSub>
                    <m:r>
                      <a:rPr lang="en-US" altLang="zh-CN" sz="2200" i="1">
                        <a:latin typeface="Cambria Math" panose="02040503050406030204" pitchFamily="18" charset="0"/>
                      </a:rPr>
                      <m:t>(</m:t>
                    </m:r>
                    <m:r>
                      <a:rPr lang="en-US" altLang="zh-CN" sz="2200" i="1">
                        <a:latin typeface="Cambria Math" panose="02040503050406030204" pitchFamily="18" charset="0"/>
                      </a:rPr>
                      <m:t>𝑠</m:t>
                    </m:r>
                    <m:r>
                      <a:rPr lang="en-US" altLang="zh-CN" sz="2200" i="1">
                        <a:latin typeface="Cambria Math" panose="02040503050406030204" pitchFamily="18" charset="0"/>
                      </a:rPr>
                      <m:t>)</m:t>
                    </m:r>
                  </m:oMath>
                </a14:m>
                <a:r>
                  <a:rPr lang="zh-CN" altLang="en-US" sz="2200" dirty="0"/>
                  <a:t>，第一次试验状态</a:t>
                </a:r>
                <a14:m>
                  <m:oMath xmlns:m="http://schemas.openxmlformats.org/officeDocument/2006/math">
                    <m:r>
                      <a:rPr lang="en-US" altLang="zh-CN" sz="2200" i="1">
                        <a:latin typeface="Cambria Math" panose="02040503050406030204" pitchFamily="18" charset="0"/>
                      </a:rPr>
                      <m:t>𝑠</m:t>
                    </m:r>
                  </m:oMath>
                </a14:m>
                <a:r>
                  <a:rPr lang="zh-CN" altLang="en-US" sz="2200" dirty="0"/>
                  <a:t>第一次出现时的回报为</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1</m:t>
                        </m:r>
                        <m:r>
                          <a:rPr lang="en-US" altLang="zh-CN" sz="2200" b="0" i="1" smtClean="0">
                            <a:latin typeface="Cambria Math" panose="02040503050406030204" pitchFamily="18" charset="0"/>
                          </a:rPr>
                          <m:t>2</m:t>
                        </m:r>
                      </m:sub>
                    </m:sSub>
                    <m:r>
                      <a:rPr lang="en-US" altLang="zh-CN" sz="2200" i="1">
                        <a:latin typeface="Cambria Math" panose="02040503050406030204" pitchFamily="18" charset="0"/>
                      </a:rPr>
                      <m:t>(</m:t>
                    </m:r>
                    <m:r>
                      <a:rPr lang="en-US" altLang="zh-CN" sz="2200" i="1">
                        <a:latin typeface="Cambria Math" panose="02040503050406030204" pitchFamily="18" charset="0"/>
                      </a:rPr>
                      <m:t>𝑠</m:t>
                    </m:r>
                    <m:r>
                      <a:rPr lang="en-US" altLang="zh-CN" sz="2200" i="1">
                        <a:latin typeface="Cambria Math" panose="02040503050406030204" pitchFamily="18" charset="0"/>
                      </a:rPr>
                      <m:t>)</m:t>
                    </m:r>
                  </m:oMath>
                </a14:m>
                <a:r>
                  <a:rPr lang="zh-CN" altLang="en-US" sz="2200" dirty="0"/>
                  <a:t>，第二次试验状态</a:t>
                </a:r>
                <a14:m>
                  <m:oMath xmlns:m="http://schemas.openxmlformats.org/officeDocument/2006/math">
                    <m:r>
                      <a:rPr lang="en-US" altLang="zh-CN" sz="2200" i="1">
                        <a:latin typeface="Cambria Math" panose="02040503050406030204" pitchFamily="18" charset="0"/>
                      </a:rPr>
                      <m:t>𝑠</m:t>
                    </m:r>
                  </m:oMath>
                </a14:m>
                <a:r>
                  <a:rPr lang="zh-CN" altLang="en-US" sz="2200" dirty="0"/>
                  <a:t>第一次出现时的回报为</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21</m:t>
                        </m:r>
                      </m:sub>
                    </m:sSub>
                    <m:r>
                      <a:rPr lang="en-US" altLang="zh-CN" sz="2200" i="1">
                        <a:latin typeface="Cambria Math" panose="02040503050406030204" pitchFamily="18" charset="0"/>
                      </a:rPr>
                      <m:t>(</m:t>
                    </m:r>
                    <m:r>
                      <a:rPr lang="en-US" altLang="zh-CN" sz="2200" i="1">
                        <a:latin typeface="Cambria Math" panose="02040503050406030204" pitchFamily="18" charset="0"/>
                      </a:rPr>
                      <m:t>𝑠</m:t>
                    </m:r>
                    <m:r>
                      <a:rPr lang="en-US" altLang="zh-CN" sz="2200" i="1">
                        <a:latin typeface="Cambria Math" panose="02040503050406030204" pitchFamily="18" charset="0"/>
                      </a:rPr>
                      <m:t>)</m:t>
                    </m:r>
                  </m:oMath>
                </a14:m>
                <a:endParaRPr lang="en-US" altLang="zh-CN" sz="2200" dirty="0"/>
              </a:p>
              <a:p>
                <a:pPr>
                  <a:buFont typeface="Wingdings" panose="05000000000000000000" pitchFamily="2" charset="2"/>
                  <a:buChar char="Ø"/>
                </a:pPr>
                <a:r>
                  <a:rPr lang="zh-CN" altLang="en-US" sz="2200" dirty="0"/>
                  <a:t>实现</a:t>
                </a:r>
                <a:r>
                  <a:rPr lang="en-US" altLang="zh-CN" sz="2200" dirty="0"/>
                  <a:t>k</a:t>
                </a:r>
                <a:r>
                  <a:rPr lang="zh-CN" altLang="en-US" sz="2200" dirty="0"/>
                  <a:t>次试验，</a:t>
                </a:r>
                <a14:m>
                  <m:oMath xmlns:m="http://schemas.openxmlformats.org/officeDocument/2006/math">
                    <m:r>
                      <a:rPr lang="en-US" altLang="zh-CN" sz="2200" i="1" dirty="0">
                        <a:latin typeface="Cambria Math" panose="02040503050406030204" pitchFamily="18" charset="0"/>
                      </a:rPr>
                      <m:t>𝑣</m:t>
                    </m:r>
                    <m:d>
                      <m:dPr>
                        <m:ctrlPr>
                          <a:rPr lang="en-US" altLang="zh-CN" sz="2200" i="1" dirty="0">
                            <a:latin typeface="Cambria Math" panose="02040503050406030204" pitchFamily="18" charset="0"/>
                          </a:rPr>
                        </m:ctrlPr>
                      </m:dPr>
                      <m:e>
                        <m:r>
                          <a:rPr lang="en-US" altLang="zh-CN" sz="2200" i="1" dirty="0">
                            <a:latin typeface="Cambria Math" panose="02040503050406030204" pitchFamily="18" charset="0"/>
                          </a:rPr>
                          <m:t>𝑠</m:t>
                        </m:r>
                      </m:e>
                    </m:d>
                    <m:r>
                      <a:rPr lang="en-US" altLang="zh-CN" sz="2200" i="1" dirty="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11</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b="0" i="1" smtClean="0">
                            <a:latin typeface="Cambria Math" panose="02040503050406030204" pitchFamily="18" charset="0"/>
                          </a:rPr>
                          <m:t>12</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21</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𝐺</m:t>
                        </m:r>
                      </m:e>
                      <m:sub>
                        <m:r>
                          <a:rPr lang="en-US" altLang="zh-CN" sz="2200" i="1">
                            <a:latin typeface="Cambria Math" panose="02040503050406030204" pitchFamily="18" charset="0"/>
                          </a:rPr>
                          <m:t>𝑘</m:t>
                        </m:r>
                        <m:r>
                          <a:rPr lang="en-US" altLang="zh-CN" sz="2200" i="1">
                            <a:latin typeface="Cambria Math" panose="02040503050406030204" pitchFamily="18" charset="0"/>
                          </a:rPr>
                          <m:t>1</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𝑠</m:t>
                        </m:r>
                      </m:e>
                    </m:d>
                    <m:r>
                      <a:rPr lang="en-US" altLang="zh-CN" sz="2200" i="1">
                        <a:latin typeface="Cambria Math" panose="02040503050406030204" pitchFamily="18" charset="0"/>
                      </a:rPr>
                      <m:t>)/</m:t>
                    </m:r>
                    <m:r>
                      <a:rPr lang="en-US" altLang="zh-CN" sz="2200" i="1">
                        <a:latin typeface="Cambria Math" panose="02040503050406030204" pitchFamily="18" charset="0"/>
                      </a:rPr>
                      <m:t>𝑁</m:t>
                    </m:r>
                    <m:r>
                      <a:rPr lang="en-US" altLang="zh-CN" sz="2200" i="1">
                        <a:latin typeface="Cambria Math" panose="02040503050406030204" pitchFamily="18" charset="0"/>
                      </a:rPr>
                      <m:t>(</m:t>
                    </m:r>
                    <m:r>
                      <a:rPr lang="en-US" altLang="zh-CN" sz="2200" i="1">
                        <a:latin typeface="Cambria Math" panose="02040503050406030204" pitchFamily="18" charset="0"/>
                      </a:rPr>
                      <m:t>𝑠</m:t>
                    </m:r>
                    <m:r>
                      <a:rPr lang="en-US" altLang="zh-CN" sz="2200" i="1">
                        <a:latin typeface="Cambria Math" panose="02040503050406030204" pitchFamily="18" charset="0"/>
                      </a:rPr>
                      <m:t>)</m:t>
                    </m:r>
                  </m:oMath>
                </a14:m>
                <a:endParaRPr lang="en-US" altLang="zh-CN" sz="2200" dirty="0"/>
              </a:p>
              <a:p>
                <a:pPr>
                  <a:buFont typeface="Wingdings" panose="05000000000000000000" pitchFamily="2" charset="2"/>
                  <a:buChar char="Ø"/>
                </a:pPr>
                <a:r>
                  <a:rPr lang="zh-CN" altLang="en-US" sz="2200" dirty="0"/>
                  <a:t>根据大数定律：</a:t>
                </a:r>
                <a:r>
                  <a:rPr lang="en-US" altLang="zh-CN" sz="2200" dirty="0"/>
                  <a:t> </a:t>
                </a:r>
                <a14:m>
                  <m:oMath xmlns:m="http://schemas.openxmlformats.org/officeDocument/2006/math">
                    <m:r>
                      <a:rPr lang="en-US" altLang="zh-CN" sz="2200" i="1" dirty="0">
                        <a:latin typeface="Cambria Math" panose="02040503050406030204" pitchFamily="18" charset="0"/>
                      </a:rPr>
                      <m:t>𝑣</m:t>
                    </m:r>
                    <m:d>
                      <m:dPr>
                        <m:ctrlPr>
                          <a:rPr lang="en-US" altLang="zh-CN" sz="2200" i="1" dirty="0">
                            <a:latin typeface="Cambria Math" panose="02040503050406030204" pitchFamily="18" charset="0"/>
                          </a:rPr>
                        </m:ctrlPr>
                      </m:dPr>
                      <m:e>
                        <m:r>
                          <a:rPr lang="en-US" altLang="zh-CN" sz="2200" i="1" dirty="0">
                            <a:latin typeface="Cambria Math" panose="02040503050406030204" pitchFamily="18" charset="0"/>
                          </a:rPr>
                          <m:t>𝑠</m:t>
                        </m:r>
                      </m:e>
                    </m:d>
                    <m:r>
                      <a:rPr lang="en-US" altLang="zh-CN" sz="2200" i="1" dirty="0">
                        <a:latin typeface="Cambria Math" panose="02040503050406030204" pitchFamily="18" charset="0"/>
                      </a:rPr>
                      <m:t>=</m:t>
                    </m:r>
                    <m:sSub>
                      <m:sSubPr>
                        <m:ctrlPr>
                          <a:rPr lang="en-US" altLang="zh-CN" sz="2200" i="1" dirty="0">
                            <a:latin typeface="Cambria Math" panose="02040503050406030204" pitchFamily="18" charset="0"/>
                          </a:rPr>
                        </m:ctrlPr>
                      </m:sSubPr>
                      <m:e>
                        <m:r>
                          <a:rPr lang="en-US" altLang="zh-CN" sz="2200" i="1" dirty="0">
                            <a:latin typeface="Cambria Math" panose="02040503050406030204" pitchFamily="18" charset="0"/>
                          </a:rPr>
                          <m:t>𝑣</m:t>
                        </m:r>
                      </m:e>
                      <m:sub>
                        <m:r>
                          <a:rPr lang="zh-CN" altLang="en-US" sz="2200" i="1" dirty="0">
                            <a:latin typeface="Cambria Math" panose="02040503050406030204" pitchFamily="18" charset="0"/>
                          </a:rPr>
                          <m:t>𝜋</m:t>
                        </m:r>
                      </m:sub>
                    </m:sSub>
                    <m:d>
                      <m:dPr>
                        <m:ctrlPr>
                          <a:rPr lang="en-US" altLang="zh-CN" sz="2200" i="1" dirty="0">
                            <a:latin typeface="Cambria Math" panose="02040503050406030204" pitchFamily="18" charset="0"/>
                          </a:rPr>
                        </m:ctrlPr>
                      </m:dPr>
                      <m:e>
                        <m:r>
                          <a:rPr lang="en-US" altLang="zh-CN" sz="2200" i="1" dirty="0">
                            <a:latin typeface="Cambria Math" panose="02040503050406030204" pitchFamily="18" charset="0"/>
                          </a:rPr>
                          <m:t>𝑠</m:t>
                        </m:r>
                      </m:e>
                    </m:d>
                    <m:r>
                      <a:rPr lang="en-US" altLang="zh-CN" sz="2200" i="1" dirty="0">
                        <a:latin typeface="Cambria Math" panose="02040503050406030204" pitchFamily="18" charset="0"/>
                      </a:rPr>
                      <m:t> </m:t>
                    </m:r>
                    <m:r>
                      <a:rPr lang="en-US" altLang="zh-CN" sz="2200" i="1" dirty="0">
                        <a:latin typeface="Cambria Math" panose="02040503050406030204" pitchFamily="18" charset="0"/>
                      </a:rPr>
                      <m:t>𝑎𝑠</m:t>
                    </m:r>
                    <m:r>
                      <a:rPr lang="en-US" altLang="zh-CN" sz="2200" i="1" dirty="0">
                        <a:latin typeface="Cambria Math" panose="02040503050406030204" pitchFamily="18" charset="0"/>
                      </a:rPr>
                      <m:t> </m:t>
                    </m:r>
                    <m:r>
                      <a:rPr lang="en-US" altLang="zh-CN" sz="2200" i="1" dirty="0">
                        <a:latin typeface="Cambria Math" panose="02040503050406030204" pitchFamily="18" charset="0"/>
                      </a:rPr>
                      <m:t>𝑁</m:t>
                    </m:r>
                    <m:r>
                      <a:rPr lang="en-US" altLang="zh-CN" sz="2200" i="1" dirty="0">
                        <a:latin typeface="Cambria Math" panose="02040503050406030204" pitchFamily="18" charset="0"/>
                      </a:rPr>
                      <m:t>(</m:t>
                    </m:r>
                    <m:r>
                      <a:rPr lang="en-US" altLang="zh-CN" sz="2200" i="1" dirty="0">
                        <a:latin typeface="Cambria Math" panose="02040503050406030204" pitchFamily="18" charset="0"/>
                      </a:rPr>
                      <m:t>𝑠</m:t>
                    </m:r>
                    <m:r>
                      <a:rPr lang="en-US" altLang="zh-CN" sz="2200" i="1" dirty="0">
                        <a:latin typeface="Cambria Math" panose="02040503050406030204" pitchFamily="18" charset="0"/>
                      </a:rPr>
                      <m:t>)→∞</m:t>
                    </m:r>
                  </m:oMath>
                </a14:m>
                <a:endParaRPr lang="en-US" altLang="zh-CN" sz="2200" dirty="0"/>
              </a:p>
              <a:p>
                <a:pPr marL="0" indent="0">
                  <a:buNone/>
                </a:pPr>
                <a:endParaRPr lang="en-US" altLang="zh-CN" sz="2400" dirty="0"/>
              </a:p>
              <a:p>
                <a:endParaRPr lang="zh-CN" altLang="en-US" sz="2400" dirty="0"/>
              </a:p>
            </p:txBody>
          </p:sp>
        </mc:Choice>
        <mc:Fallback xmlns="">
          <p:sp>
            <p:nvSpPr>
              <p:cNvPr id="3" name="内容占位符 2">
                <a:extLst>
                  <a:ext uri="{FF2B5EF4-FFF2-40B4-BE49-F238E27FC236}">
                    <a16:creationId xmlns:a16="http://schemas.microsoft.com/office/drawing/2014/main" id="{797AA2A7-34FD-44B0-8935-CFC03B798944}"/>
                  </a:ext>
                </a:extLst>
              </p:cNvPr>
              <p:cNvSpPr>
                <a:spLocks noGrp="1" noRot="1" noChangeAspect="1" noMove="1" noResize="1" noEditPoints="1" noAdjustHandles="1" noChangeArrowheads="1" noChangeShapeType="1" noTextEdit="1"/>
              </p:cNvSpPr>
              <p:nvPr>
                <p:ph idx="1"/>
              </p:nvPr>
            </p:nvSpPr>
            <p:spPr>
              <a:xfrm>
                <a:off x="838199" y="1585657"/>
                <a:ext cx="10515600" cy="5113235"/>
              </a:xfrm>
              <a:blipFill>
                <a:blip r:embed="rId2"/>
                <a:stretch>
                  <a:fillRect l="-754" t="-1549"/>
                </a:stretch>
              </a:blipFill>
            </p:spPr>
            <p:txBody>
              <a:bodyPr/>
              <a:lstStyle/>
              <a:p>
                <a:r>
                  <a:rPr lang="zh-CN" altLang="en-US">
                    <a:noFill/>
                  </a:rPr>
                  <a:t> </a:t>
                </a:r>
              </a:p>
            </p:txBody>
          </p:sp>
        </mc:Fallback>
      </mc:AlternateContent>
      <p:pic>
        <p:nvPicPr>
          <p:cNvPr id="4" name="图片 3" descr="图片包含 物体&#10;&#10;已生成高可信度的说明">
            <a:extLst>
              <a:ext uri="{FF2B5EF4-FFF2-40B4-BE49-F238E27FC236}">
                <a16:creationId xmlns:a16="http://schemas.microsoft.com/office/drawing/2014/main" id="{90232F65-BF7C-41DE-8A71-06AFCB486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446" y="2253216"/>
            <a:ext cx="4547107" cy="1274106"/>
          </a:xfrm>
          <a:prstGeom prst="rect">
            <a:avLst/>
          </a:prstGeom>
        </p:spPr>
      </p:pic>
    </p:spTree>
    <p:extLst>
      <p:ext uri="{BB962C8B-B14F-4D97-AF65-F5344CB8AC3E}">
        <p14:creationId xmlns:p14="http://schemas.microsoft.com/office/powerpoint/2010/main" val="255668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59A4C-C859-4BF6-9974-E81C087286B9}"/>
              </a:ext>
            </a:extLst>
          </p:cNvPr>
          <p:cNvSpPr>
            <a:spLocks noGrp="1"/>
          </p:cNvSpPr>
          <p:nvPr>
            <p:ph type="title"/>
          </p:nvPr>
        </p:nvSpPr>
        <p:spPr/>
        <p:txBody>
          <a:bodyPr/>
          <a:lstStyle/>
          <a:p>
            <a:r>
              <a:rPr lang="zh-CN" altLang="en-US" sz="3200" dirty="0">
                <a:latin typeface="+mn-ea"/>
              </a:rPr>
              <a:t>蒙特卡罗策略评估</a:t>
            </a:r>
            <a:br>
              <a:rPr lang="en-US" altLang="zh-CN" dirty="0">
                <a:latin typeface="+mn-ea"/>
              </a:rPr>
            </a:br>
            <a:r>
              <a:rPr lang="en-US" altLang="zh-CN" dirty="0">
                <a:latin typeface="+mn-ea"/>
              </a:rPr>
              <a:t>                </a:t>
            </a:r>
            <a:r>
              <a:rPr lang="en-US" altLang="zh-CN" sz="2800" dirty="0">
                <a:latin typeface="+mn-ea"/>
              </a:rPr>
              <a:t>——trick</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B6CE13-F145-450F-B161-5518F452FCF6}"/>
                  </a:ext>
                </a:extLst>
              </p:cNvPr>
              <p:cNvSpPr>
                <a:spLocks noGrp="1"/>
              </p:cNvSpPr>
              <p:nvPr>
                <p:ph idx="1"/>
              </p:nvPr>
            </p:nvSpPr>
            <p:spPr/>
            <p:txBody>
              <a:bodyPr>
                <a:normAutofit lnSpcReduction="10000"/>
              </a:bodyPr>
              <a:lstStyle/>
              <a:p>
                <a:r>
                  <a:rPr lang="en-US" altLang="zh-CN" sz="2400" dirty="0"/>
                  <a:t>Incremental Mean</a:t>
                </a:r>
              </a:p>
              <a:p>
                <a:pPr marL="0" indent="0">
                  <a:buNone/>
                </a:pPr>
                <a:r>
                  <a:rPr lang="zh-CN" altLang="en-US" sz="2000" dirty="0">
                    <a:latin typeface="+mn-ea"/>
                  </a:rPr>
                  <a:t>之前计算值函数思想：所有试验得到的</a:t>
                </a:r>
                <a:r>
                  <a:rPr lang="en-US" altLang="zh-CN" sz="2000" dirty="0">
                    <a:latin typeface="+mn-ea"/>
                  </a:rPr>
                  <a:t>return</a:t>
                </a:r>
                <a:r>
                  <a:rPr lang="zh-CN" altLang="en-US" sz="2000" dirty="0">
                    <a:latin typeface="+mn-ea"/>
                  </a:rPr>
                  <a:t>加起来再除以计数器的值</a:t>
                </a:r>
                <a:endParaRPr lang="en-US" altLang="zh-CN" sz="2000" dirty="0">
                  <a:latin typeface="+mn-ea"/>
                </a:endParaRPr>
              </a:p>
              <a:p>
                <a:pPr marL="0" indent="0">
                  <a:buNone/>
                </a:pPr>
                <a:r>
                  <a:rPr lang="zh-CN" altLang="en-US" sz="2000" dirty="0">
                    <a:latin typeface="+mn-ea"/>
                  </a:rPr>
                  <a:t>现在，在多次试验后，我们得到序列</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𝐺</m:t>
                        </m:r>
                      </m:e>
                      <m:sub>
                        <m:r>
                          <a:rPr lang="en-US" altLang="zh-CN" sz="2000" b="0" i="1" smtClean="0">
                            <a:latin typeface="Cambria Math" panose="02040503050406030204" pitchFamily="18" charset="0"/>
                          </a:rPr>
                          <m:t>𝑘</m:t>
                        </m:r>
                      </m:sub>
                    </m:sSub>
                  </m:oMath>
                </a14:m>
                <a:r>
                  <a:rPr lang="zh-CN" altLang="en-US" sz="2000" dirty="0">
                    <a:latin typeface="+mn-ea"/>
                  </a:rPr>
                  <a:t>，其对应的递增平均值为</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b="0" i="1" smtClean="0">
                            <a:latin typeface="Cambria Math" panose="02040503050406030204" pitchFamily="18" charset="0"/>
                          </a:rPr>
                          <m:t>𝑘</m:t>
                        </m:r>
                      </m:sub>
                    </m:sSub>
                  </m:oMath>
                </a14:m>
                <a:r>
                  <a:rPr lang="zh-CN" altLang="en-US" sz="2000" dirty="0">
                    <a:latin typeface="+mn-ea"/>
                  </a:rPr>
                  <a:t>，</a:t>
                </a:r>
                <a14:m>
                  <m:oMath xmlns:m="http://schemas.openxmlformats.org/officeDocument/2006/math">
                    <m:r>
                      <a:rPr lang="en-US" altLang="zh-CN" sz="2000" b="0" i="1" dirty="0" smtClean="0">
                        <a:latin typeface="Cambria Math" panose="02040503050406030204" pitchFamily="18" charset="0"/>
                      </a:rPr>
                      <m:t>𝑘</m:t>
                    </m:r>
                    <m:r>
                      <a:rPr lang="zh-CN" altLang="en-US" sz="2000" i="1" dirty="0">
                        <a:latin typeface="Cambria Math" panose="02040503050406030204" pitchFamily="18" charset="0"/>
                      </a:rPr>
                      <m:t>即</m:t>
                    </m:r>
                  </m:oMath>
                </a14:m>
                <a:r>
                  <a:rPr lang="zh-CN" altLang="en-US" sz="2000" dirty="0">
                    <a:latin typeface="+mn-ea"/>
                  </a:rPr>
                  <a:t>为</a:t>
                </a:r>
                <a14:m>
                  <m:oMath xmlns:m="http://schemas.openxmlformats.org/officeDocument/2006/math">
                    <m:r>
                      <a:rPr lang="en-US" altLang="zh-CN" sz="2000" i="1">
                        <a:latin typeface="Cambria Math" panose="02040503050406030204" pitchFamily="18" charset="0"/>
                      </a:rPr>
                      <m:t>𝑁</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zh-CN" altLang="en-US" sz="2000" i="1" smtClean="0">
                        <a:latin typeface="Cambria Math" panose="02040503050406030204" pitchFamily="18" charset="0"/>
                      </a:rPr>
                      <m:t>：</m:t>
                    </m:r>
                  </m:oMath>
                </a14:m>
                <a:endParaRPr lang="en-US" altLang="zh-CN" sz="2000" dirty="0"/>
              </a:p>
              <a:p>
                <a:pPr marL="0" indent="0">
                  <a:buNone/>
                </a:pPr>
                <a:endParaRPr lang="en-US" altLang="zh-CN" sz="2000" dirty="0"/>
              </a:p>
              <a:p>
                <a:pPr marL="0" indent="0">
                  <a:buNone/>
                </a:pPr>
                <a:endParaRPr lang="en-US" altLang="zh-CN" sz="2000" dirty="0">
                  <a:latin typeface="+mn-ea"/>
                </a:endParaRPr>
              </a:p>
              <a:p>
                <a:pPr marL="0" indent="0">
                  <a:buNone/>
                </a:pPr>
                <a:endParaRPr lang="en-US" altLang="zh-CN" sz="2000" dirty="0"/>
              </a:p>
              <a:p>
                <a:pPr marL="0" indent="0">
                  <a:buNone/>
                </a:pPr>
                <a:endParaRPr lang="en-US" altLang="zh-CN" sz="2000" dirty="0">
                  <a:latin typeface="+mn-ea"/>
                </a:endParaRPr>
              </a:p>
              <a:p>
                <a:pPr marL="0" indent="0">
                  <a:buNone/>
                </a:pPr>
                <a:r>
                  <a:rPr lang="zh-CN" altLang="en-US" sz="2000" dirty="0">
                    <a:latin typeface="+mn-ea"/>
                  </a:rPr>
                  <a:t>数学定义：在你的平均值的基础上，你产生了新的元素与平均值之间的误差即为误差项，新的平均值即是平均值朝着错误项的方向去更新的结果。</a:t>
                </a:r>
                <a:endParaRPr lang="en-US" altLang="zh-CN" sz="2000" dirty="0"/>
              </a:p>
              <a:p>
                <a:pPr marL="0" indent="0">
                  <a:buNone/>
                </a:pPr>
                <a:r>
                  <a:rPr lang="zh-CN" altLang="en-US" sz="2000" dirty="0"/>
                  <a:t>我们可以通过最后的式子来求取平均值，也就是在上一个平均值的基础上做一些偏差，这样就提高了算法的效率，不需要每次都做大量的求和运算，只要记录上一个均值即可。</a:t>
                </a:r>
                <a:endParaRPr lang="en-US" altLang="zh-CN" sz="2000" dirty="0"/>
              </a:p>
            </p:txBody>
          </p:sp>
        </mc:Choice>
        <mc:Fallback xmlns="">
          <p:sp>
            <p:nvSpPr>
              <p:cNvPr id="3" name="内容占位符 2">
                <a:extLst>
                  <a:ext uri="{FF2B5EF4-FFF2-40B4-BE49-F238E27FC236}">
                    <a16:creationId xmlns:a16="http://schemas.microsoft.com/office/drawing/2014/main" id="{A2B6CE13-F145-450F-B161-5518F452FCF6}"/>
                  </a:ext>
                </a:extLst>
              </p:cNvPr>
              <p:cNvSpPr>
                <a:spLocks noGrp="1" noRot="1" noChangeAspect="1" noMove="1" noResize="1" noEditPoints="1" noAdjustHandles="1" noChangeArrowheads="1" noChangeShapeType="1" noTextEdit="1"/>
              </p:cNvSpPr>
              <p:nvPr>
                <p:ph idx="1"/>
              </p:nvPr>
            </p:nvSpPr>
            <p:spPr>
              <a:blipFill>
                <a:blip r:embed="rId2"/>
                <a:stretch>
                  <a:fillRect l="-812" t="-2521"/>
                </a:stretch>
              </a:blipFill>
            </p:spPr>
            <p:txBody>
              <a:bodyPr/>
              <a:lstStyle/>
              <a:p>
                <a:r>
                  <a:rPr lang="zh-CN" altLang="en-US">
                    <a:noFill/>
                  </a:rPr>
                  <a:t> </a:t>
                </a:r>
              </a:p>
            </p:txBody>
          </p:sp>
        </mc:Fallback>
      </mc:AlternateContent>
      <p:pic>
        <p:nvPicPr>
          <p:cNvPr id="9" name="图片 8" descr="图片包含 物体&#10;&#10;已生成高可信度的说明">
            <a:extLst>
              <a:ext uri="{FF2B5EF4-FFF2-40B4-BE49-F238E27FC236}">
                <a16:creationId xmlns:a16="http://schemas.microsoft.com/office/drawing/2014/main" id="{0D90A1E4-CEBD-4526-B23C-88718DECB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058" y="3429000"/>
            <a:ext cx="7437884" cy="1019710"/>
          </a:xfrm>
          <a:prstGeom prst="rect">
            <a:avLst/>
          </a:prstGeom>
        </p:spPr>
      </p:pic>
    </p:spTree>
    <p:extLst>
      <p:ext uri="{BB962C8B-B14F-4D97-AF65-F5344CB8AC3E}">
        <p14:creationId xmlns:p14="http://schemas.microsoft.com/office/powerpoint/2010/main" val="31169040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3436</Words>
  <Application>Microsoft Office PowerPoint</Application>
  <PresentationFormat>宽屏</PresentationFormat>
  <Paragraphs>354</Paragraphs>
  <Slides>40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40</vt:i4>
      </vt:variant>
    </vt:vector>
  </HeadingPairs>
  <TitlesOfParts>
    <vt:vector size="46" baseType="lpstr">
      <vt:lpstr>等线</vt:lpstr>
      <vt:lpstr>等线 Light</vt:lpstr>
      <vt:lpstr>Arial</vt:lpstr>
      <vt:lpstr>Cambria Math</vt:lpstr>
      <vt:lpstr>Wingdings</vt:lpstr>
      <vt:lpstr>Office 主题​​</vt:lpstr>
      <vt:lpstr>强化学习-续</vt:lpstr>
      <vt:lpstr>PowerPoint 演示文稿</vt:lpstr>
      <vt:lpstr>无模型的强化学习</vt:lpstr>
      <vt:lpstr>PowerPoint 演示文稿</vt:lpstr>
      <vt:lpstr>蒙特卡罗学习</vt:lpstr>
      <vt:lpstr>蒙特卡罗学习                ——蒙特卡罗策略评估</vt:lpstr>
      <vt:lpstr>蒙特卡罗策略评估                        ——初访蒙特卡罗策略评估</vt:lpstr>
      <vt:lpstr>蒙特卡罗策略评估                        ——每访蒙特卡罗策略评估</vt:lpstr>
      <vt:lpstr>蒙特卡罗策略评估                 ——trick</vt:lpstr>
      <vt:lpstr>蒙特卡罗策略评估                       ——递增蒙特卡罗更新 </vt:lpstr>
      <vt:lpstr>免模型控制的使用：    </vt:lpstr>
      <vt:lpstr>蒙特卡罗控制              ——广义策略迭代</vt:lpstr>
      <vt:lpstr>蒙特卡罗控制            ——广义策略迭代</vt:lpstr>
      <vt:lpstr>广义策略迭代            ——不完全贪婪算法ϵ-贪婪</vt:lpstr>
      <vt:lpstr>广义策略迭代                  ——不完全贪婪算法ϵ-贪婪</vt:lpstr>
      <vt:lpstr>PowerPoint 演示文稿</vt:lpstr>
      <vt:lpstr>GLIE(greedy in the Limit with Infinite Exploration)</vt:lpstr>
      <vt:lpstr>GLIE蒙特卡罗控制算法</vt:lpstr>
      <vt:lpstr>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价值函数的近似表示</vt:lpstr>
      <vt:lpstr>价值函数的近似表示</vt:lpstr>
      <vt:lpstr>价值函数的近似表示                           ——目标函数</vt:lpstr>
      <vt:lpstr>价值函数的近似表示                       ——梯度下降</vt:lpstr>
      <vt:lpstr>价值函数的近似表示                       ——梯度下降</vt:lpstr>
      <vt:lpstr>线性近似价值函数</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强化学习-续</dc:title>
  <dc:creator>Leo</dc:creator>
  <cp:lastModifiedBy>Leo</cp:lastModifiedBy>
  <cp:revision>13</cp:revision>
  <dcterms:created xsi:type="dcterms:W3CDTF">2018-07-17T19:19:34Z</dcterms:created>
  <dcterms:modified xsi:type="dcterms:W3CDTF">2018-07-23T08:19:51Z</dcterms:modified>
</cp:coreProperties>
</file>